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333"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8" r:id="rId26"/>
    <p:sldId id="270" r:id="rId27"/>
    <p:sldId id="309" r:id="rId28"/>
    <p:sldId id="310" r:id="rId29"/>
    <p:sldId id="311" r:id="rId30"/>
    <p:sldId id="312" r:id="rId31"/>
    <p:sldId id="314" r:id="rId32"/>
    <p:sldId id="313" r:id="rId33"/>
    <p:sldId id="315" r:id="rId34"/>
    <p:sldId id="316"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366" autoAdjust="0"/>
  </p:normalViewPr>
  <p:slideViewPr>
    <p:cSldViewPr snapToGrid="0" snapToObjects="1">
      <p:cViewPr varScale="1">
        <p:scale>
          <a:sx n="114" d="100"/>
          <a:sy n="114" d="100"/>
        </p:scale>
        <p:origin x="73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Samanta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Jerin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3">
            <a:extLst>
              <a:ext uri="{FF2B5EF4-FFF2-40B4-BE49-F238E27FC236}">
                <a16:creationId xmlns:a16="http://schemas.microsoft.com/office/drawing/2014/main" id="{FAC6434F-86B4-4110-A04D-349AB73F3BCB}"/>
              </a:ext>
            </a:extLst>
          </p:cNvPr>
          <p:cNvSpPr>
            <a:spLocks noChangeArrowheads="1"/>
          </p:cNvSpPr>
          <p:nvPr/>
        </p:nvSpPr>
        <p:spPr bwMode="auto">
          <a:xfrm>
            <a:off x="589547" y="1298163"/>
            <a:ext cx="1139390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ptos"/>
              </a:rPr>
              <a:t>The data wrangling process began with data collection, using the SpaceX API to gather specific fields (e.g., Booster Version, Launch Site, Payload Mass) and supplementing it with additional data through web scraping (e.g., Flight Number, Date &amp; Time). Next, data cleaning was performed, which included handling missing values, converting data types, and standardizing formats. The JSON data was then normalized using </a:t>
            </a:r>
            <a:r>
              <a:rPr kumimoji="0" lang="en-US" altLang="en-US" sz="1600" b="0" i="0" u="none" strike="noStrike" cap="none" normalizeH="0" baseline="0" dirty="0" err="1">
                <a:ln>
                  <a:noFill/>
                </a:ln>
                <a:solidFill>
                  <a:schemeClr val="tx1"/>
                </a:solidFill>
                <a:effectLst/>
                <a:latin typeface="Aptos"/>
              </a:rPr>
              <a:t>json_normalize</a:t>
            </a:r>
            <a:r>
              <a:rPr kumimoji="0" lang="en-US" altLang="en-US" sz="1600" b="0" i="0" u="none" strike="noStrike" cap="none" normalizeH="0" baseline="0" dirty="0">
                <a:ln>
                  <a:noFill/>
                </a:ln>
                <a:solidFill>
                  <a:schemeClr val="tx1"/>
                </a:solidFill>
                <a:effectLst/>
                <a:latin typeface="Aptos"/>
              </a:rPr>
              <a:t>() for a flat structure, and any necessary scaling or transformations were applied. Feature engineering was used to create new, insightful variables, and the API and scraped data were merged into a single dataset. Finally, the data was loaded into a Pandas </a:t>
            </a:r>
            <a:r>
              <a:rPr kumimoji="0" lang="en-US" altLang="en-US" sz="1600" b="0" i="0" u="none" strike="noStrike" cap="none" normalizeH="0" baseline="0" dirty="0" err="1">
                <a:ln>
                  <a:noFill/>
                </a:ln>
                <a:solidFill>
                  <a:schemeClr val="tx1"/>
                </a:solidFill>
                <a:effectLst/>
                <a:latin typeface="Aptos"/>
              </a:rPr>
              <a:t>DataFrame</a:t>
            </a:r>
            <a:r>
              <a:rPr kumimoji="0" lang="en-US" altLang="en-US" sz="1600" b="0" i="0" u="none" strike="noStrike" cap="none" normalizeH="0" baseline="0" dirty="0">
                <a:ln>
                  <a:noFill/>
                </a:ln>
                <a:solidFill>
                  <a:schemeClr val="tx1"/>
                </a:solidFill>
                <a:effectLst/>
                <a:latin typeface="Aptos"/>
              </a:rPr>
              <a:t>, cleaned, and stored in a suitable format for predictive modeling and analysis. </a:t>
            </a:r>
          </a:p>
        </p:txBody>
      </p:sp>
      <p:sp>
        <p:nvSpPr>
          <p:cNvPr id="7" name="Rectangle 6">
            <a:extLst>
              <a:ext uri="{FF2B5EF4-FFF2-40B4-BE49-F238E27FC236}">
                <a16:creationId xmlns:a16="http://schemas.microsoft.com/office/drawing/2014/main" id="{EE664DCC-E3C5-401C-AFC8-686424690981}"/>
              </a:ext>
            </a:extLst>
          </p:cNvPr>
          <p:cNvSpPr/>
          <p:nvPr/>
        </p:nvSpPr>
        <p:spPr>
          <a:xfrm>
            <a:off x="403098" y="6257934"/>
            <a:ext cx="11249425" cy="338554"/>
          </a:xfrm>
          <a:prstGeom prst="rect">
            <a:avLst/>
          </a:prstGeom>
        </p:spPr>
        <p:txBody>
          <a:bodyPr wrap="square">
            <a:spAutoFit/>
          </a:bodyPr>
          <a:lstStyle/>
          <a:p>
            <a:r>
              <a:rPr lang="en-GB" sz="1600" dirty="0">
                <a:solidFill>
                  <a:srgbClr val="1C7DDB"/>
                </a:solidFill>
                <a:latin typeface="Aptos"/>
              </a:rPr>
              <a:t>Git Repository: </a:t>
            </a:r>
            <a:r>
              <a:rPr lang="en-GB" sz="1600" dirty="0">
                <a:latin typeface="Aptos"/>
              </a:rPr>
              <a:t>https://github.com/Arony09/DATA-WRANGLING-LAB/blob/main/labs-jupyter-spacex-Data%20wrangling%20(1).ipynb</a:t>
            </a:r>
          </a:p>
        </p:txBody>
      </p:sp>
      <p:sp>
        <p:nvSpPr>
          <p:cNvPr id="9" name="AutoShape 5" descr="A flowchart depicting the data wrangling process for SpaceX API and web-scraped data. It includes the following steps: Start -&gt; Data Collection (API and Web Scraping) -&gt; Data Cleaning (Handling Missing Values, Data Type Conversion, Standardization) -&gt; Data Normalization (Flatten JSON, Scaling) -&gt; Data Transformation (Feature Engineering, Merging Data) -&gt; Data Loading and Storage (Convert to DataFrame, Save to File). Each step is represented by a rectangular box with arrows connecting them in sequence. The flowchart has a simple and professional design with clear labels on each box.">
            <a:extLst>
              <a:ext uri="{FF2B5EF4-FFF2-40B4-BE49-F238E27FC236}">
                <a16:creationId xmlns:a16="http://schemas.microsoft.com/office/drawing/2014/main" id="{60B62376-F349-4300-BBF3-8F5D89C83A01}"/>
              </a:ext>
            </a:extLst>
          </p:cNvPr>
          <p:cNvSpPr>
            <a:spLocks noChangeAspect="1" noChangeArrowheads="1"/>
          </p:cNvSpPr>
          <p:nvPr/>
        </p:nvSpPr>
        <p:spPr bwMode="auto">
          <a:xfrm>
            <a:off x="2117558" y="3276600"/>
            <a:ext cx="4130842" cy="22775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7" descr="A flowchart depicting the data wrangling process for SpaceX API and web-scraped data. It includes the following steps: Start -&gt; Data Collection (API and Web Scraping) -&gt; Data Cleaning (Handling Missing Values, Data Type Conversion, Standardization) -&gt; Data Normalization (Flatten JSON, Scaling) -&gt; Data Transformation (Feature Engineering, Merging Data) -&gt; Data Loading and Storage (Convert to DataFrame, Save to File). Each step is represented by a rectangular box with arrows connecting them in sequence. The flowchart has a simple and professional design with clear labels on each box.">
            <a:extLst>
              <a:ext uri="{FF2B5EF4-FFF2-40B4-BE49-F238E27FC236}">
                <a16:creationId xmlns:a16="http://schemas.microsoft.com/office/drawing/2014/main" id="{99075323-C225-4780-BE80-F0E885B82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a:extLst>
              <a:ext uri="{FF2B5EF4-FFF2-40B4-BE49-F238E27FC236}">
                <a16:creationId xmlns:a16="http://schemas.microsoft.com/office/drawing/2014/main" id="{6E0B7319-5806-4C74-8990-2126328F6244}"/>
              </a:ext>
            </a:extLst>
          </p:cNvPr>
          <p:cNvPicPr>
            <a:picLocks noChangeAspect="1"/>
          </p:cNvPicPr>
          <p:nvPr/>
        </p:nvPicPr>
        <p:blipFill>
          <a:blip r:embed="rId3"/>
          <a:stretch>
            <a:fillRect/>
          </a:stretch>
        </p:blipFill>
        <p:spPr>
          <a:xfrm>
            <a:off x="1526796" y="2923893"/>
            <a:ext cx="7773615" cy="333404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122" y="1380967"/>
            <a:ext cx="9745589" cy="4351338"/>
          </a:xfrm>
          <a:prstGeom prst="rect">
            <a:avLst/>
          </a:prstGeom>
        </p:spPr>
        <p:txBody>
          <a:bodyPr lIns="91440" tIns="45720" rIns="91440" bIns="45720" anchor="t"/>
          <a:lstStyle/>
          <a:p>
            <a:pPr marL="0" indent="0" fontAlgn="base">
              <a:buNone/>
            </a:pPr>
            <a:r>
              <a:rPr lang="en-US" sz="1600" b="1" dirty="0">
                <a:latin typeface="Aptos"/>
              </a:rPr>
              <a:t>Tools Used</a:t>
            </a:r>
            <a:r>
              <a:rPr lang="en-US" sz="1600" dirty="0">
                <a:latin typeface="Aptos"/>
              </a:rPr>
              <a:t>:</a:t>
            </a:r>
          </a:p>
          <a:p>
            <a:pPr fontAlgn="base"/>
            <a:r>
              <a:rPr lang="en-US" sz="1600" b="1" dirty="0">
                <a:latin typeface="Aptos"/>
              </a:rPr>
              <a:t>Seaborn</a:t>
            </a:r>
            <a:r>
              <a:rPr lang="en-US" sz="1600" dirty="0">
                <a:latin typeface="Aptos"/>
              </a:rPr>
              <a:t>: Explored feature relationships with scatter plots for:​</a:t>
            </a:r>
          </a:p>
          <a:p>
            <a:pPr fontAlgn="base"/>
            <a:r>
              <a:rPr lang="en-US" sz="1600" dirty="0">
                <a:latin typeface="Aptos"/>
              </a:rPr>
              <a:t>Flight Number vs. Launch Site​</a:t>
            </a:r>
          </a:p>
          <a:p>
            <a:pPr fontAlgn="base"/>
            <a:r>
              <a:rPr lang="en-US" sz="1600" dirty="0">
                <a:latin typeface="Aptos"/>
              </a:rPr>
              <a:t>Payload Mass vs. Launch Site​</a:t>
            </a:r>
          </a:p>
          <a:p>
            <a:pPr fontAlgn="base"/>
            <a:r>
              <a:rPr lang="en-US" sz="1600" dirty="0">
                <a:latin typeface="Aptos"/>
              </a:rPr>
              <a:t>Flight Number vs. Orbit Type​</a:t>
            </a:r>
          </a:p>
          <a:p>
            <a:pPr fontAlgn="base"/>
            <a:r>
              <a:rPr lang="en-US" sz="1600" dirty="0">
                <a:latin typeface="Aptos"/>
              </a:rPr>
              <a:t>Payload Mass vs. Orbit Type​</a:t>
            </a:r>
          </a:p>
          <a:p>
            <a:pPr fontAlgn="base"/>
            <a:r>
              <a:rPr lang="en-US" sz="1600" b="1" dirty="0">
                <a:latin typeface="Aptos"/>
              </a:rPr>
              <a:t>Matplotlib</a:t>
            </a:r>
            <a:r>
              <a:rPr lang="en-US" sz="1600" dirty="0">
                <a:latin typeface="Aptos"/>
              </a:rPr>
              <a:t>: Visualized data trends using:​</a:t>
            </a:r>
          </a:p>
          <a:p>
            <a:pPr fontAlgn="base"/>
            <a:r>
              <a:rPr lang="en-US" sz="1600" b="1" dirty="0">
                <a:latin typeface="Aptos"/>
              </a:rPr>
              <a:t>Bar Charts</a:t>
            </a:r>
            <a:r>
              <a:rPr lang="en-US" sz="1600" dirty="0">
                <a:latin typeface="Aptos"/>
              </a:rPr>
              <a:t> for comparing success rates across orbit types.​</a:t>
            </a:r>
          </a:p>
          <a:p>
            <a:pPr fontAlgn="base"/>
            <a:r>
              <a:rPr lang="en-US" sz="1600" b="1" dirty="0">
                <a:latin typeface="Aptos"/>
              </a:rPr>
              <a:t>Line Charts</a:t>
            </a:r>
            <a:r>
              <a:rPr lang="en-US" sz="1600" dirty="0">
                <a:latin typeface="Aptos"/>
              </a:rPr>
              <a:t> for observing yearly trends in launch successes.​</a:t>
            </a:r>
          </a:p>
          <a:p>
            <a:pPr marL="0" indent="0" fontAlgn="base">
              <a:buNone/>
            </a:pPr>
            <a:r>
              <a:rPr lang="en-US" sz="1600" b="1" dirty="0">
                <a:latin typeface="Aptos"/>
              </a:rPr>
              <a:t>Key Visualizations</a:t>
            </a:r>
            <a:r>
              <a:rPr lang="en-US" sz="1600" dirty="0">
                <a:latin typeface="Aptos"/>
              </a:rPr>
              <a:t>:</a:t>
            </a:r>
          </a:p>
          <a:p>
            <a:pPr fontAlgn="base"/>
            <a:r>
              <a:rPr lang="en-US" sz="1600" b="1" dirty="0">
                <a:latin typeface="Aptos"/>
              </a:rPr>
              <a:t>Scatter Chart</a:t>
            </a:r>
            <a:r>
              <a:rPr lang="en-US" sz="1600" dirty="0">
                <a:latin typeface="Aptos"/>
              </a:rPr>
              <a:t>: Shows feature correlations.​</a:t>
            </a:r>
          </a:p>
          <a:p>
            <a:pPr fontAlgn="base"/>
            <a:r>
              <a:rPr lang="en-US" sz="1600" b="1" dirty="0">
                <a:latin typeface="Aptos"/>
              </a:rPr>
              <a:t>Bar Chart</a:t>
            </a:r>
            <a:r>
              <a:rPr lang="en-US" sz="1600" dirty="0">
                <a:latin typeface="Aptos"/>
              </a:rPr>
              <a:t>: Illustrates success rate comparisons by orbit.​</a:t>
            </a:r>
          </a:p>
          <a:p>
            <a:pPr fontAlgn="base"/>
            <a:r>
              <a:rPr lang="en-US" sz="1600" b="1" dirty="0">
                <a:latin typeface="Aptos"/>
              </a:rPr>
              <a:t>Line Chart</a:t>
            </a:r>
            <a:r>
              <a:rPr lang="en-US" sz="1600" dirty="0">
                <a:latin typeface="Aptos"/>
              </a:rPr>
              <a:t>: Displays the annual trend in launch outcomes.​</a:t>
            </a:r>
          </a:p>
          <a:p>
            <a:pPr marL="0" indent="0">
              <a:lnSpc>
                <a:spcPct val="100000"/>
              </a:lnSpc>
              <a:spcBef>
                <a:spcPts val="1400"/>
              </a:spcBef>
              <a:buNone/>
            </a:pPr>
            <a:r>
              <a:rPr lang="en-US" sz="1600" dirty="0">
                <a:solidFill>
                  <a:srgbClr val="1C7DDB"/>
                </a:solidFill>
                <a:latin typeface="Aptos"/>
              </a:rPr>
              <a:t>Git Repository: </a:t>
            </a:r>
            <a:r>
              <a:rPr lang="en-US" sz="1600" dirty="0">
                <a:latin typeface="Aptos"/>
              </a:rPr>
              <a:t>https://github.com/Arony09/Exploring-and-Preparing-Data</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511" y="1546516"/>
            <a:ext cx="9745589" cy="4351338"/>
          </a:xfrm>
          <a:prstGeom prst="rect">
            <a:avLst/>
          </a:prstGeom>
        </p:spPr>
        <p:txBody>
          <a:bodyPr lIns="91440" tIns="45720" rIns="91440" bIns="45720" anchor="t"/>
          <a:lstStyle/>
          <a:p>
            <a:pPr marL="0" indent="0" fontAlgn="base">
              <a:buNone/>
            </a:pPr>
            <a:r>
              <a:rPr lang="en-US" sz="1800" b="1" dirty="0">
                <a:latin typeface="Aptos"/>
              </a:rPr>
              <a:t>Key Queries</a:t>
            </a:r>
            <a:r>
              <a:rPr lang="en-US" sz="1800" dirty="0">
                <a:latin typeface="Aptos"/>
              </a:rPr>
              <a:t>​</a:t>
            </a:r>
          </a:p>
          <a:p>
            <a:pPr fontAlgn="base"/>
            <a:r>
              <a:rPr lang="en-US" sz="1800" b="1" dirty="0">
                <a:latin typeface="Aptos"/>
              </a:rPr>
              <a:t>DISTINCT</a:t>
            </a:r>
            <a:r>
              <a:rPr lang="en-US" sz="1800" dirty="0">
                <a:latin typeface="Aptos"/>
              </a:rPr>
              <a:t>: Retrieve unique launch site names.​</a:t>
            </a:r>
          </a:p>
          <a:p>
            <a:pPr fontAlgn="base"/>
            <a:r>
              <a:rPr lang="en-US" sz="1800" b="1" dirty="0">
                <a:latin typeface="Aptos"/>
              </a:rPr>
              <a:t>SUM(), AVG()</a:t>
            </a:r>
            <a:r>
              <a:rPr lang="en-US" sz="1800" dirty="0">
                <a:latin typeface="Aptos"/>
              </a:rPr>
              <a:t>: Calculate total and average payload mass for specific boosters (e.g., NASA(CRS) and F9 v1.1).​</a:t>
            </a:r>
          </a:p>
          <a:p>
            <a:pPr fontAlgn="base"/>
            <a:r>
              <a:rPr lang="en-US" sz="1800" b="1" dirty="0">
                <a:latin typeface="Aptos"/>
              </a:rPr>
              <a:t>COUNT()</a:t>
            </a:r>
            <a:r>
              <a:rPr lang="en-US" sz="1800" dirty="0">
                <a:latin typeface="Aptos"/>
              </a:rPr>
              <a:t>: Determine the number of successful and failed missions.​</a:t>
            </a:r>
          </a:p>
          <a:p>
            <a:pPr fontAlgn="base"/>
            <a:r>
              <a:rPr lang="en-US" sz="1800" b="1" dirty="0">
                <a:latin typeface="Aptos"/>
              </a:rPr>
              <a:t>GROUP BY</a:t>
            </a:r>
            <a:r>
              <a:rPr lang="en-US" sz="1800" dirty="0">
                <a:latin typeface="Aptos"/>
              </a:rPr>
              <a:t>: Categorize records by factors like launch sites.​</a:t>
            </a:r>
          </a:p>
          <a:p>
            <a:pPr fontAlgn="base"/>
            <a:r>
              <a:rPr lang="en-US" sz="1800" b="1" dirty="0">
                <a:latin typeface="Aptos"/>
              </a:rPr>
              <a:t>ORDER BY DESC</a:t>
            </a:r>
            <a:r>
              <a:rPr lang="en-US" sz="1800" dirty="0">
                <a:latin typeface="Aptos"/>
              </a:rPr>
              <a:t>: Sort successful landings in descending order between 04-06-2010 and 20-03-2017.​</a:t>
            </a:r>
          </a:p>
          <a:p>
            <a:pPr marL="0" indent="0" fontAlgn="base">
              <a:buNone/>
            </a:pPr>
            <a:r>
              <a:rPr lang="en-US" sz="1800" b="1" dirty="0">
                <a:latin typeface="Aptos"/>
              </a:rPr>
              <a:t>Specific Data Extracted</a:t>
            </a:r>
            <a:r>
              <a:rPr lang="en-US" sz="1800" dirty="0">
                <a:latin typeface="Aptos"/>
              </a:rPr>
              <a:t>:</a:t>
            </a:r>
          </a:p>
          <a:p>
            <a:pPr fontAlgn="base"/>
            <a:r>
              <a:rPr lang="en-US" sz="1800" dirty="0">
                <a:latin typeface="Aptos"/>
              </a:rPr>
              <a:t>Launch sites starting with "CCA"​</a:t>
            </a:r>
          </a:p>
          <a:p>
            <a:pPr fontAlgn="base"/>
            <a:r>
              <a:rPr lang="en-US" sz="1800" dirty="0">
                <a:latin typeface="Aptos"/>
              </a:rPr>
              <a:t>Records of successful drone ship landings with payloads between 4000-6000 kg​</a:t>
            </a:r>
          </a:p>
          <a:p>
            <a:pPr fontAlgn="base"/>
            <a:r>
              <a:rPr lang="en-US" sz="1800" dirty="0">
                <a:latin typeface="Aptos"/>
              </a:rPr>
              <a:t>First successful ground landing date​</a:t>
            </a:r>
          </a:p>
          <a:p>
            <a:pPr fontAlgn="base"/>
            <a:r>
              <a:rPr lang="en-US" sz="1800" dirty="0">
                <a:latin typeface="Aptos"/>
              </a:rPr>
              <a:t>Booster versions with maximum payload​</a:t>
            </a:r>
          </a:p>
          <a:p>
            <a:r>
              <a:rPr lang="en-US" sz="1800" dirty="0">
                <a:solidFill>
                  <a:srgbClr val="1C7DDB"/>
                </a:solidFill>
                <a:latin typeface="Aptos"/>
              </a:rPr>
              <a:t>Git Repository: </a:t>
            </a:r>
            <a:r>
              <a:rPr lang="en-US" sz="1800" dirty="0">
                <a:latin typeface="Aptos"/>
              </a:rPr>
              <a:t>https://github.com/Arony09/Exploring-and-Preparing-Data</a:t>
            </a: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40000" lnSpcReduction="20000"/>
          </a:bodyPr>
          <a:lstStyle/>
          <a:p>
            <a:pPr marL="0" indent="0" fontAlgn="base">
              <a:buNone/>
            </a:pPr>
            <a:r>
              <a:rPr lang="en-US" sz="3400" b="1" dirty="0">
                <a:latin typeface="Aptos"/>
              </a:rPr>
              <a:t>Launch Site Visualization</a:t>
            </a:r>
            <a:r>
              <a:rPr lang="en-US" sz="3400" dirty="0">
                <a:latin typeface="Aptos"/>
              </a:rPr>
              <a:t>:</a:t>
            </a:r>
          </a:p>
          <a:p>
            <a:pPr fontAlgn="base"/>
            <a:r>
              <a:rPr lang="en-US" sz="3400" dirty="0">
                <a:latin typeface="Aptos"/>
              </a:rPr>
              <a:t>Created markers and circles to represent all launch sites, highlighting their national distribution.​</a:t>
            </a:r>
          </a:p>
          <a:p>
            <a:pPr fontAlgn="base"/>
            <a:r>
              <a:rPr lang="en-US" sz="3400" dirty="0">
                <a:latin typeface="Aptos"/>
              </a:rPr>
              <a:t>Each site features a cluster of markers indicating successful and failed launch locations, providing insights into the success rates at each site.​</a:t>
            </a:r>
          </a:p>
          <a:p>
            <a:pPr marL="0" indent="0" fontAlgn="base">
              <a:buNone/>
            </a:pPr>
            <a:r>
              <a:rPr lang="en-US" sz="3400" b="1" dirty="0">
                <a:latin typeface="Aptos"/>
              </a:rPr>
              <a:t>Distance Analysis</a:t>
            </a:r>
            <a:r>
              <a:rPr lang="en-US" sz="3400" dirty="0">
                <a:latin typeface="Aptos"/>
              </a:rPr>
              <a:t>:​</a:t>
            </a:r>
          </a:p>
          <a:p>
            <a:pPr fontAlgn="base"/>
            <a:r>
              <a:rPr lang="en-US" sz="3400" dirty="0">
                <a:latin typeface="Aptos"/>
              </a:rPr>
              <a:t>Drew two lines from each launch site:​</a:t>
            </a:r>
          </a:p>
          <a:p>
            <a:pPr fontAlgn="base"/>
            <a:r>
              <a:rPr lang="en-US" sz="3400" dirty="0">
                <a:latin typeface="Aptos"/>
              </a:rPr>
              <a:t>One line to the nearest coastline marker.​</a:t>
            </a:r>
          </a:p>
          <a:p>
            <a:pPr fontAlgn="base"/>
            <a:r>
              <a:rPr lang="en-US" sz="3400" dirty="0">
                <a:latin typeface="Aptos"/>
              </a:rPr>
              <a:t>A second line to a major highway intersection.​</a:t>
            </a:r>
          </a:p>
          <a:p>
            <a:pPr fontAlgn="base"/>
            <a:r>
              <a:rPr lang="en-US" sz="3400" dirty="0">
                <a:latin typeface="Aptos"/>
              </a:rPr>
              <a:t>This visual representation illustrates the distance from launch sites to hazardous areas, such as rocket launch activities.​</a:t>
            </a:r>
          </a:p>
          <a:p>
            <a:pPr marL="0" indent="0" fontAlgn="base">
              <a:buNone/>
            </a:pPr>
            <a:r>
              <a:rPr lang="en-US" sz="3400" b="1" dirty="0">
                <a:latin typeface="Aptos"/>
              </a:rPr>
              <a:t>Map Features</a:t>
            </a:r>
            <a:r>
              <a:rPr lang="en-US" sz="3400" dirty="0">
                <a:latin typeface="Aptos"/>
              </a:rPr>
              <a:t>:​</a:t>
            </a:r>
          </a:p>
          <a:p>
            <a:pPr fontAlgn="base"/>
            <a:r>
              <a:rPr lang="en-US" sz="3400" b="1" dirty="0">
                <a:latin typeface="Aptos"/>
              </a:rPr>
              <a:t>Circle Object</a:t>
            </a:r>
            <a:r>
              <a:rPr lang="en-US" sz="3400" dirty="0">
                <a:latin typeface="Aptos"/>
              </a:rPr>
              <a:t>: Added highlighted circles at specific coordinates with descriptive popups using </a:t>
            </a:r>
            <a:r>
              <a:rPr lang="en-US" sz="3400" dirty="0" err="1">
                <a:latin typeface="Aptos"/>
              </a:rPr>
              <a:t>folium.Popup</a:t>
            </a:r>
            <a:r>
              <a:rPr lang="en-US" sz="3400" dirty="0">
                <a:latin typeface="Aptos"/>
              </a:rPr>
              <a:t>().​</a:t>
            </a:r>
          </a:p>
          <a:p>
            <a:pPr fontAlgn="base"/>
            <a:r>
              <a:rPr lang="en-US" sz="3400" b="1" dirty="0">
                <a:latin typeface="Aptos"/>
              </a:rPr>
              <a:t>Marker Object</a:t>
            </a:r>
            <a:r>
              <a:rPr lang="en-US" sz="3400" dirty="0">
                <a:latin typeface="Aptos"/>
              </a:rPr>
              <a:t>: Utilized markers to signify important elements on the map, functioning as signposts for user navigation.​</a:t>
            </a:r>
          </a:p>
          <a:p>
            <a:pPr fontAlgn="base"/>
            <a:r>
              <a:rPr lang="en-US" sz="3400" b="1" dirty="0" err="1">
                <a:latin typeface="Aptos"/>
              </a:rPr>
              <a:t>MousePosition</a:t>
            </a:r>
            <a:r>
              <a:rPr lang="en-US" sz="3400" b="1" dirty="0">
                <a:latin typeface="Aptos"/>
              </a:rPr>
              <a:t> Object</a:t>
            </a:r>
            <a:r>
              <a:rPr lang="en-US" sz="3400" dirty="0">
                <a:latin typeface="Aptos"/>
              </a:rPr>
              <a:t>: Enabled coordinate retrieval for user interaction when hovering over specific points on the map.​</a:t>
            </a:r>
          </a:p>
          <a:p>
            <a:pPr fontAlgn="base"/>
            <a:r>
              <a:rPr lang="en-US" sz="3400" b="1" dirty="0" err="1">
                <a:latin typeface="Aptos"/>
              </a:rPr>
              <a:t>PolyLine</a:t>
            </a:r>
            <a:r>
              <a:rPr lang="en-US" sz="3400" b="1" dirty="0">
                <a:latin typeface="Aptos"/>
              </a:rPr>
              <a:t> Object</a:t>
            </a:r>
            <a:r>
              <a:rPr lang="en-US" sz="3400" dirty="0">
                <a:latin typeface="Aptos"/>
              </a:rPr>
              <a:t>: Implemented lines connecting launch sites to selected points for better spatial understanding.​</a:t>
            </a:r>
          </a:p>
          <a:p>
            <a:pPr fontAlgn="base"/>
            <a:r>
              <a:rPr lang="en-US" sz="3400" dirty="0">
                <a:latin typeface="Aptos"/>
              </a:rPr>
              <a:t>This interactive mapping project enhances the visualization and analysis of launch site data, facilitating informed decision-making regarding safety and operational efficiency.​</a:t>
            </a:r>
          </a:p>
          <a:p>
            <a:pPr marL="0" indent="0">
              <a:buNone/>
            </a:pPr>
            <a:r>
              <a:rPr lang="en-US" sz="3400" dirty="0">
                <a:solidFill>
                  <a:srgbClr val="1C7DDB"/>
                </a:solidFill>
                <a:latin typeface="Aptos"/>
              </a:rPr>
              <a:t>Git Repository: </a:t>
            </a:r>
            <a:r>
              <a:rPr lang="en-US" sz="3400" dirty="0">
                <a:latin typeface="Aptos"/>
              </a:rPr>
              <a:t>https://github.com/Arony09/Interactive-Visual-Analytics-with-Folium</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737"/>
            <a:ext cx="9745589" cy="5123676"/>
          </a:xfrm>
          <a:prstGeom prst="rect">
            <a:avLst/>
          </a:prstGeom>
        </p:spPr>
        <p:txBody>
          <a:bodyPr vert="horz" lIns="91440" tIns="45720" rIns="91440" bIns="45720" rtlCol="0" anchor="t">
            <a:normAutofit fontScale="47500" lnSpcReduction="20000"/>
          </a:bodyPr>
          <a:lstStyle/>
          <a:p>
            <a:pPr marL="0" indent="0" fontAlgn="base">
              <a:buNone/>
            </a:pPr>
            <a:r>
              <a:rPr lang="en-US" b="1" dirty="0"/>
              <a:t>Dashboard Overview</a:t>
            </a:r>
            <a:r>
              <a:rPr lang="en-US" dirty="0"/>
              <a:t>​</a:t>
            </a:r>
          </a:p>
          <a:p>
            <a:pPr fontAlgn="base"/>
            <a:r>
              <a:rPr lang="en-US" dirty="0"/>
              <a:t>Developed an interactive dashboard that allows users to select different launch sites and payload masses, providing a comprehensive view of launch data.​</a:t>
            </a:r>
          </a:p>
          <a:p>
            <a:pPr marL="0" indent="0" fontAlgn="base">
              <a:buNone/>
            </a:pPr>
            <a:r>
              <a:rPr lang="en-US" b="1" dirty="0"/>
              <a:t>Key Visualizations</a:t>
            </a:r>
            <a:r>
              <a:rPr lang="en-US" dirty="0"/>
              <a:t>:​</a:t>
            </a:r>
          </a:p>
          <a:p>
            <a:pPr fontAlgn="base">
              <a:buFont typeface="Wingdings" panose="05000000000000000000" pitchFamily="2" charset="2"/>
              <a:buChar char="Ø"/>
            </a:pPr>
            <a:r>
              <a:rPr lang="en-US" b="1" dirty="0"/>
              <a:t>Pie Chart</a:t>
            </a:r>
            <a:r>
              <a:rPr lang="en-US" dirty="0"/>
              <a:t>:​</a:t>
            </a:r>
          </a:p>
          <a:p>
            <a:pPr fontAlgn="base"/>
            <a:r>
              <a:rPr lang="en-US" dirty="0"/>
              <a:t>Displays the number of launches per site.​</a:t>
            </a:r>
          </a:p>
          <a:p>
            <a:pPr fontAlgn="base"/>
            <a:r>
              <a:rPr lang="en-US" dirty="0"/>
              <a:t>Dynamically updates to show the success rate based on the selected launch site from the dropdown list.​</a:t>
            </a:r>
          </a:p>
          <a:p>
            <a:pPr fontAlgn="base">
              <a:buFont typeface="Wingdings" panose="05000000000000000000" pitchFamily="2" charset="2"/>
              <a:buChar char="Ø"/>
            </a:pPr>
            <a:r>
              <a:rPr lang="en-US" b="1" dirty="0"/>
              <a:t>Scatter Plot</a:t>
            </a:r>
            <a:r>
              <a:rPr lang="en-US" dirty="0"/>
              <a:t>:​</a:t>
            </a:r>
          </a:p>
          <a:p>
            <a:pPr fontAlgn="base"/>
            <a:r>
              <a:rPr lang="en-US" dirty="0"/>
              <a:t>Visualizes the relationship between payload mass and booster usage.​</a:t>
            </a:r>
          </a:p>
          <a:p>
            <a:pPr fontAlgn="base"/>
            <a:r>
              <a:rPr lang="en-US" dirty="0"/>
              <a:t>Updates in real time as users adjust the payload range using a slider.​</a:t>
            </a:r>
          </a:p>
          <a:p>
            <a:pPr marL="0" indent="0" fontAlgn="base">
              <a:buNone/>
            </a:pPr>
            <a:r>
              <a:rPr lang="en-US" b="1" dirty="0"/>
              <a:t>User Interaction Components</a:t>
            </a:r>
            <a:r>
              <a:rPr lang="en-US" dirty="0"/>
              <a:t>:​</a:t>
            </a:r>
          </a:p>
          <a:p>
            <a:pPr fontAlgn="base">
              <a:buFont typeface="Wingdings" panose="05000000000000000000" pitchFamily="2" charset="2"/>
              <a:buChar char="Ø"/>
            </a:pPr>
            <a:r>
              <a:rPr lang="en-US" b="1" dirty="0"/>
              <a:t>Dropdown List</a:t>
            </a:r>
            <a:r>
              <a:rPr lang="en-US" dirty="0"/>
              <a:t>:​</a:t>
            </a:r>
          </a:p>
          <a:p>
            <a:pPr fontAlgn="base"/>
            <a:r>
              <a:rPr lang="en-US" dirty="0"/>
              <a:t>Enables users to choose specific launch sites or view data for all sites combined.​</a:t>
            </a:r>
          </a:p>
          <a:p>
            <a:pPr fontAlgn="base"/>
            <a:r>
              <a:rPr lang="en-US" dirty="0"/>
              <a:t>Affects the pie chart to display success rates pertinent to the selected site.​</a:t>
            </a:r>
          </a:p>
          <a:p>
            <a:pPr fontAlgn="base">
              <a:buFont typeface="Wingdings" panose="05000000000000000000" pitchFamily="2" charset="2"/>
              <a:buChar char="Ø"/>
            </a:pPr>
            <a:r>
              <a:rPr lang="en-US" b="1" dirty="0"/>
              <a:t>Range Slider</a:t>
            </a:r>
            <a:r>
              <a:rPr lang="en-US" dirty="0"/>
              <a:t>:​</a:t>
            </a:r>
          </a:p>
          <a:p>
            <a:pPr fontAlgn="base"/>
            <a:r>
              <a:rPr lang="en-US" dirty="0"/>
              <a:t>Allows users to define a payload mass range.​</a:t>
            </a:r>
          </a:p>
          <a:p>
            <a:pPr fontAlgn="base"/>
            <a:r>
              <a:rPr lang="en-US" dirty="0"/>
              <a:t>Interacts with the scatter plot to filter data on booster landings based on the selected payload range, categorized by booster versions.​</a:t>
            </a:r>
          </a:p>
          <a:p>
            <a:pPr fontAlgn="base"/>
            <a:r>
              <a:rPr lang="en-US" dirty="0"/>
              <a:t>This </a:t>
            </a:r>
            <a:r>
              <a:rPr lang="en-US" dirty="0" err="1"/>
              <a:t>Plotly</a:t>
            </a:r>
            <a:r>
              <a:rPr lang="en-US" dirty="0"/>
              <a:t> Dash dashboard offers a user-friendly interface for analyzing launch data, facilitating insights into launch success rates and booster performance relative to payload masses.​</a:t>
            </a:r>
          </a:p>
          <a:p>
            <a:pPr marL="0" indent="0" fontAlgn="base">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D6C1A670-9561-4C99-A7FE-4E93CB86FEF8}"/>
              </a:ext>
            </a:extLst>
          </p:cNvPr>
          <p:cNvSpPr/>
          <p:nvPr/>
        </p:nvSpPr>
        <p:spPr>
          <a:xfrm>
            <a:off x="770011" y="1316960"/>
            <a:ext cx="8373990" cy="4708981"/>
          </a:xfrm>
          <a:prstGeom prst="rect">
            <a:avLst/>
          </a:prstGeom>
        </p:spPr>
        <p:txBody>
          <a:bodyPr wrap="square">
            <a:spAutoFit/>
          </a:bodyPr>
          <a:lstStyle/>
          <a:p>
            <a:pPr marL="171450" indent="-171450" fontAlgn="base">
              <a:buFont typeface="Wingdings" panose="05000000000000000000" pitchFamily="2" charset="2"/>
              <a:buChar char="Ø"/>
            </a:pPr>
            <a:r>
              <a:rPr lang="en-US" sz="1200" b="1" dirty="0">
                <a:solidFill>
                  <a:srgbClr val="000000"/>
                </a:solidFill>
                <a:latin typeface="Aptos"/>
              </a:rPr>
              <a:t>Data Preparation</a:t>
            </a:r>
            <a:r>
              <a:rPr lang="en-US" sz="1200" dirty="0">
                <a:solidFill>
                  <a:srgbClr val="000000"/>
                </a:solidFill>
                <a:latin typeface="Aptos"/>
              </a:rPr>
              <a:t>:​</a:t>
            </a:r>
          </a:p>
          <a:p>
            <a:pPr fontAlgn="base">
              <a:buFont typeface="Arial" panose="020B0604020202020204" pitchFamily="34" charset="0"/>
              <a:buChar char="•"/>
            </a:pPr>
            <a:r>
              <a:rPr lang="en-US" sz="1200" dirty="0">
                <a:solidFill>
                  <a:srgbClr val="000000"/>
                </a:solidFill>
                <a:latin typeface="Aptos"/>
              </a:rPr>
              <a:t>Created an array using NumPy from the "Class" column in the data frame to define the target variable.​</a:t>
            </a:r>
          </a:p>
          <a:p>
            <a:pPr fontAlgn="base">
              <a:buFont typeface="Arial" panose="020B0604020202020204" pitchFamily="34" charset="0"/>
              <a:buChar char="•"/>
            </a:pPr>
            <a:r>
              <a:rPr lang="en-US" sz="1200" dirty="0">
                <a:solidFill>
                  <a:srgbClr val="000000"/>
                </a:solidFill>
                <a:latin typeface="Aptos"/>
              </a:rPr>
              <a:t>Standardized and transformed features for prediction, assigning them to variable.​</a:t>
            </a:r>
          </a:p>
          <a:p>
            <a:pPr marL="171450" indent="-171450" fontAlgn="base">
              <a:buFont typeface="Wingdings" panose="05000000000000000000" pitchFamily="2" charset="2"/>
              <a:buChar char="Ø"/>
            </a:pPr>
            <a:r>
              <a:rPr lang="en-US" sz="1200" b="1" dirty="0">
                <a:solidFill>
                  <a:srgbClr val="000000"/>
                </a:solidFill>
                <a:latin typeface="Aptos"/>
              </a:rPr>
              <a:t>Data Splitting:​</a:t>
            </a:r>
          </a:p>
          <a:p>
            <a:pPr fontAlgn="base">
              <a:buFont typeface="Arial" panose="020B0604020202020204" pitchFamily="34" charset="0"/>
              <a:buChar char="•"/>
            </a:pPr>
            <a:r>
              <a:rPr lang="en-US" sz="1200" dirty="0">
                <a:solidFill>
                  <a:srgbClr val="000000"/>
                </a:solidFill>
                <a:latin typeface="Aptos"/>
              </a:rPr>
              <a:t>Utilized train </a:t>
            </a:r>
            <a:r>
              <a:rPr lang="en-US" sz="1200" dirty="0" err="1">
                <a:solidFill>
                  <a:srgbClr val="000000"/>
                </a:solidFill>
                <a:latin typeface="Aptos"/>
              </a:rPr>
              <a:t>test_split</a:t>
            </a:r>
            <a:r>
              <a:rPr lang="en-US" sz="1200" dirty="0">
                <a:solidFill>
                  <a:srgbClr val="000000"/>
                </a:solidFill>
                <a:latin typeface="Aptos"/>
              </a:rPr>
              <a:t>() to divide the data into training and test sets, using a test size of 20% (0.2) and a random state of 2, resulting in 18 test samples.​</a:t>
            </a:r>
          </a:p>
          <a:p>
            <a:pPr marL="171450" indent="-171450" fontAlgn="base">
              <a:buFont typeface="Wingdings" panose="05000000000000000000" pitchFamily="2" charset="2"/>
              <a:buChar char="Ø"/>
            </a:pPr>
            <a:r>
              <a:rPr lang="en-US" sz="1200" b="1" dirty="0">
                <a:solidFill>
                  <a:srgbClr val="000000"/>
                </a:solidFill>
                <a:latin typeface="Aptos"/>
              </a:rPr>
              <a:t>Model Evaluation:​</a:t>
            </a:r>
          </a:p>
          <a:p>
            <a:pPr fontAlgn="base">
              <a:buFont typeface="Arial" panose="020B0604020202020204" pitchFamily="34" charset="0"/>
              <a:buChar char="•"/>
            </a:pPr>
            <a:r>
              <a:rPr lang="en-US" sz="1200" dirty="0">
                <a:solidFill>
                  <a:srgbClr val="000000"/>
                </a:solidFill>
                <a:latin typeface="Aptos"/>
              </a:rPr>
              <a:t>Evaluated multiple classification algorithms:​</a:t>
            </a:r>
          </a:p>
          <a:p>
            <a:pPr marL="171450" indent="-171450" fontAlgn="base">
              <a:buFont typeface="Wingdings" panose="05000000000000000000" pitchFamily="2" charset="2"/>
              <a:buChar char="Ø"/>
            </a:pPr>
            <a:r>
              <a:rPr lang="en-US" sz="1200" b="1" dirty="0">
                <a:solidFill>
                  <a:srgbClr val="000000"/>
                </a:solidFill>
                <a:latin typeface="Aptos"/>
              </a:rPr>
              <a:t>Logistic Regression</a:t>
            </a:r>
            <a:r>
              <a:rPr lang="en-US" sz="1200" dirty="0">
                <a:solidFill>
                  <a:srgbClr val="000000"/>
                </a:solidFill>
                <a:latin typeface="Aptos"/>
              </a:rPr>
              <a:t>​</a:t>
            </a:r>
          </a:p>
          <a:p>
            <a:pPr fontAlgn="base">
              <a:buFont typeface="Arial" panose="020B0604020202020204" pitchFamily="34" charset="0"/>
              <a:buChar char="•"/>
            </a:pPr>
            <a:r>
              <a:rPr lang="en-US" sz="1200" dirty="0">
                <a:solidFill>
                  <a:srgbClr val="000000"/>
                </a:solidFill>
                <a:latin typeface="Aptos"/>
              </a:rPr>
              <a:t>Support Vector Machine (SVM)​</a:t>
            </a:r>
          </a:p>
          <a:p>
            <a:pPr fontAlgn="base">
              <a:buFont typeface="Arial" panose="020B0604020202020204" pitchFamily="34" charset="0"/>
              <a:buChar char="•"/>
            </a:pPr>
            <a:r>
              <a:rPr lang="en-US" sz="1200" dirty="0">
                <a:solidFill>
                  <a:srgbClr val="000000"/>
                </a:solidFill>
                <a:latin typeface="Aptos"/>
              </a:rPr>
              <a:t>K-Nearest Neighbors (KNN)​</a:t>
            </a:r>
          </a:p>
          <a:p>
            <a:pPr fontAlgn="base">
              <a:buFont typeface="Arial" panose="020B0604020202020204" pitchFamily="34" charset="0"/>
              <a:buChar char="•"/>
            </a:pPr>
            <a:r>
              <a:rPr lang="en-US" sz="1200" dirty="0">
                <a:solidFill>
                  <a:srgbClr val="000000"/>
                </a:solidFill>
                <a:latin typeface="Aptos"/>
              </a:rPr>
              <a:t>Decision Trees​</a:t>
            </a:r>
          </a:p>
          <a:p>
            <a:pPr fontAlgn="base">
              <a:buFont typeface="Arial" panose="020B0604020202020204" pitchFamily="34" charset="0"/>
              <a:buChar char="•"/>
            </a:pPr>
            <a:r>
              <a:rPr lang="en-US" sz="1200" dirty="0">
                <a:solidFill>
                  <a:srgbClr val="000000"/>
                </a:solidFill>
                <a:latin typeface="Aptos"/>
              </a:rPr>
              <a:t>Computed accuracy scores and confusion matrices for each model to identify the best performer.​</a:t>
            </a:r>
          </a:p>
          <a:p>
            <a:pPr marL="171450" indent="-171450" fontAlgn="base">
              <a:buFont typeface="Wingdings" panose="05000000000000000000" pitchFamily="2" charset="2"/>
              <a:buChar char="Ø"/>
            </a:pPr>
            <a:r>
              <a:rPr lang="en-US" sz="1200" b="1" dirty="0">
                <a:solidFill>
                  <a:srgbClr val="000000"/>
                </a:solidFill>
                <a:latin typeface="Aptos"/>
              </a:rPr>
              <a:t>Hyperparameter Optimization:</a:t>
            </a:r>
            <a:r>
              <a:rPr lang="en-US" sz="1200" dirty="0">
                <a:solidFill>
                  <a:srgbClr val="000000"/>
                </a:solidFill>
                <a:latin typeface="Aptos"/>
              </a:rPr>
              <a:t>​</a:t>
            </a:r>
          </a:p>
          <a:p>
            <a:pPr fontAlgn="base">
              <a:buFont typeface="Arial" panose="020B0604020202020204" pitchFamily="34" charset="0"/>
              <a:buChar char="•"/>
            </a:pPr>
            <a:r>
              <a:rPr lang="en-US" sz="1200" dirty="0">
                <a:solidFill>
                  <a:srgbClr val="000000"/>
                </a:solidFill>
                <a:latin typeface="Aptos"/>
              </a:rPr>
              <a:t>Created a </a:t>
            </a:r>
            <a:r>
              <a:rPr lang="en-US" sz="1200" dirty="0" err="1">
                <a:solidFill>
                  <a:srgbClr val="000000"/>
                </a:solidFill>
                <a:latin typeface="Aptos"/>
              </a:rPr>
              <a:t>GridSearchCV</a:t>
            </a:r>
            <a:r>
              <a:rPr lang="en-US" sz="1200" dirty="0">
                <a:solidFill>
                  <a:srgbClr val="000000"/>
                </a:solidFill>
                <a:latin typeface="Aptos"/>
              </a:rPr>
              <a:t> object for each model to tune hyperparameters.​</a:t>
            </a:r>
          </a:p>
          <a:p>
            <a:pPr fontAlgn="base">
              <a:buFont typeface="Arial" panose="020B0604020202020204" pitchFamily="34" charset="0"/>
              <a:buChar char="•"/>
            </a:pPr>
            <a:r>
              <a:rPr lang="en-US" sz="1200" dirty="0">
                <a:solidFill>
                  <a:srgbClr val="000000"/>
                </a:solidFill>
                <a:latin typeface="Aptos"/>
              </a:rPr>
              <a:t>Fitted models using parameter grids in dictionary format to determine the optimal hyperparameters.​</a:t>
            </a:r>
          </a:p>
          <a:p>
            <a:pPr fontAlgn="base">
              <a:buFont typeface="Arial" panose="020B0604020202020204" pitchFamily="34" charset="0"/>
              <a:buChar char="•"/>
            </a:pPr>
            <a:r>
              <a:rPr lang="en-US" sz="1200" dirty="0">
                <a:solidFill>
                  <a:srgbClr val="000000"/>
                </a:solidFill>
                <a:latin typeface="Aptos"/>
              </a:rPr>
              <a:t>Retrieved the best parameters using the </a:t>
            </a:r>
            <a:r>
              <a:rPr lang="en-US" sz="1200" dirty="0" err="1">
                <a:solidFill>
                  <a:srgbClr val="000000"/>
                </a:solidFill>
                <a:latin typeface="Aptos"/>
              </a:rPr>
              <a:t>best_params</a:t>
            </a:r>
            <a:r>
              <a:rPr lang="en-US" sz="1200" dirty="0">
                <a:solidFill>
                  <a:srgbClr val="000000"/>
                </a:solidFill>
                <a:latin typeface="Aptos"/>
              </a:rPr>
              <a:t>_ attribute.​</a:t>
            </a:r>
          </a:p>
          <a:p>
            <a:pPr marL="171450" indent="-171450" fontAlgn="base">
              <a:buFont typeface="Wingdings" panose="05000000000000000000" pitchFamily="2" charset="2"/>
              <a:buChar char="Ø"/>
            </a:pPr>
            <a:r>
              <a:rPr lang="en-US" sz="1200" b="1" dirty="0">
                <a:solidFill>
                  <a:srgbClr val="000000"/>
                </a:solidFill>
                <a:latin typeface="Aptos"/>
              </a:rPr>
              <a:t>Performance Assessment:​</a:t>
            </a:r>
          </a:p>
          <a:p>
            <a:pPr fontAlgn="base">
              <a:buFont typeface="Arial" panose="020B0604020202020204" pitchFamily="34" charset="0"/>
              <a:buChar char="•"/>
            </a:pPr>
            <a:r>
              <a:rPr lang="en-US" sz="1200" dirty="0">
                <a:solidFill>
                  <a:srgbClr val="000000"/>
                </a:solidFill>
                <a:latin typeface="Aptos"/>
              </a:rPr>
              <a:t>Identified the best-performing model by analyzing the </a:t>
            </a:r>
            <a:r>
              <a:rPr lang="en-US" sz="1200" dirty="0" err="1">
                <a:solidFill>
                  <a:srgbClr val="000000"/>
                </a:solidFill>
                <a:latin typeface="Aptos"/>
              </a:rPr>
              <a:t>best_score</a:t>
            </a:r>
            <a:r>
              <a:rPr lang="en-US" sz="1200" dirty="0">
                <a:solidFill>
                  <a:srgbClr val="000000"/>
                </a:solidFill>
                <a:latin typeface="Aptos"/>
              </a:rPr>
              <a:t>_ attribute for accuracy.​</a:t>
            </a:r>
          </a:p>
          <a:p>
            <a:pPr fontAlgn="base">
              <a:buFont typeface="Arial" panose="020B0604020202020204" pitchFamily="34" charset="0"/>
              <a:buChar char="•"/>
            </a:pPr>
            <a:r>
              <a:rPr lang="en-US" sz="1200" dirty="0">
                <a:solidFill>
                  <a:srgbClr val="000000"/>
                </a:solidFill>
                <a:latin typeface="Aptos"/>
              </a:rPr>
              <a:t>Visualized the model's performance on the test dataset using confusion matrices.​</a:t>
            </a:r>
          </a:p>
          <a:p>
            <a:pPr fontAlgn="base">
              <a:buFont typeface="Arial" panose="020B0604020202020204" pitchFamily="34" charset="0"/>
              <a:buChar char="•"/>
            </a:pPr>
            <a:r>
              <a:rPr lang="en-US" sz="1200" dirty="0">
                <a:solidFill>
                  <a:srgbClr val="000000"/>
                </a:solidFill>
                <a:latin typeface="Aptos"/>
              </a:rPr>
              <a:t>This predictive analysis framework leverages various classification algorithms to ascertain the most effective model for classification tasks, enhancing predictive capabilities through rigorous evaluation and optimization of model parameters.​</a:t>
            </a:r>
          </a:p>
          <a:p>
            <a:pPr fontAlgn="base"/>
            <a:endParaRPr lang="en-US" sz="1200" dirty="0">
              <a:solidFill>
                <a:srgbClr val="000000"/>
              </a:solidFill>
              <a:latin typeface="Aptos"/>
            </a:endParaRPr>
          </a:p>
          <a:p>
            <a:pPr fontAlgn="base"/>
            <a:r>
              <a:rPr lang="en-US" sz="1200" b="1" dirty="0">
                <a:solidFill>
                  <a:srgbClr val="1C7DDB"/>
                </a:solidFill>
                <a:latin typeface="Aptos"/>
              </a:rPr>
              <a:t>Git Repository: </a:t>
            </a:r>
            <a:r>
              <a:rPr lang="en-US" sz="1200" b="1" dirty="0">
                <a:solidFill>
                  <a:srgbClr val="000000"/>
                </a:solidFill>
                <a:latin typeface="Aptos"/>
              </a:rPr>
              <a:t>https://github.com/Arony09/Space-X-Falcon-9-First-StageLandingPredictSpace-X-FalconComplete-the-Machine-Learning-Prediction-lab/blob/main/SpaceX_Machine%20Learning%20Prediction_Part_5.ipynb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50985"/>
            <a:ext cx="10515600" cy="3811588"/>
          </a:xfrm>
          <a:prstGeom prst="rect">
            <a:avLst/>
          </a:prstGeom>
        </p:spPr>
        <p:txBody>
          <a:bodyPr>
            <a:normAutofit/>
          </a:bodyPr>
          <a:lstStyle/>
          <a:p>
            <a:pPr marL="0" indent="0">
              <a:lnSpc>
                <a:spcPct val="100000"/>
              </a:lnSpc>
              <a:spcBef>
                <a:spcPts val="1400"/>
              </a:spcBef>
              <a:buNone/>
            </a:pPr>
            <a:r>
              <a:rPr lang="en-GB" sz="2400" dirty="0">
                <a:solidFill>
                  <a:srgbClr val="000000"/>
                </a:solidFill>
                <a:latin typeface="Aptos"/>
              </a:rPr>
              <a:t>CCAFS SLC 40 lunch site shows significantly higher lunches compared to other sites.​</a:t>
            </a:r>
            <a:endParaRPr lang="en-GB"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480241E2-206F-4989-B53F-690E10F7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34" y="1523206"/>
            <a:ext cx="6895750" cy="38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E2C43738-B887-493F-9854-4506DD384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022" y="1505969"/>
            <a:ext cx="8348822" cy="42762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6742A4-01D3-4632-9D5A-51B6FEA0DD53}"/>
              </a:ext>
            </a:extLst>
          </p:cNvPr>
          <p:cNvSpPr/>
          <p:nvPr/>
        </p:nvSpPr>
        <p:spPr>
          <a:xfrm>
            <a:off x="956345" y="5863342"/>
            <a:ext cx="10435905" cy="369332"/>
          </a:xfrm>
          <a:prstGeom prst="rect">
            <a:avLst/>
          </a:prstGeom>
        </p:spPr>
        <p:txBody>
          <a:bodyPr wrap="square">
            <a:spAutoFit/>
          </a:bodyPr>
          <a:lstStyle/>
          <a:p>
            <a:r>
              <a:rPr lang="en-US" dirty="0">
                <a:solidFill>
                  <a:srgbClr val="000000"/>
                </a:solidFill>
                <a:latin typeface="Aptos"/>
              </a:rPr>
              <a:t>There are significantly higher number of lunch site in CCAFS SLC 40 sites with lower Pay Load Mass(KG) </a:t>
            </a:r>
            <a:endParaRPr lang="en-GB"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40528" y="5722699"/>
            <a:ext cx="8716161" cy="3964674"/>
          </a:xfrm>
          <a:prstGeom prst="rect">
            <a:avLst/>
          </a:prstGeom>
        </p:spPr>
        <p:txBody>
          <a:bodyPr>
            <a:normAutofit/>
          </a:bodyPr>
          <a:lstStyle/>
          <a:p>
            <a:pPr marL="0" indent="0">
              <a:lnSpc>
                <a:spcPct val="100000"/>
              </a:lnSpc>
              <a:spcBef>
                <a:spcPts val="1400"/>
              </a:spcBef>
              <a:buNone/>
            </a:pPr>
            <a:r>
              <a:rPr lang="en-GB" sz="2000" dirty="0">
                <a:latin typeface="Aptos"/>
              </a:rPr>
              <a:t>ES-L-1, GEO, HEO ,SSO and VLEO orbits show the highest success rate.​</a:t>
            </a:r>
            <a:endParaRPr lang="en-US" sz="2000" dirty="0">
              <a:solidFill>
                <a:schemeClr val="accent3">
                  <a:lumMod val="25000"/>
                </a:schemeClr>
              </a:solidFill>
              <a:latin typeface="Apto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4" name="Picture 4">
            <a:extLst>
              <a:ext uri="{FF2B5EF4-FFF2-40B4-BE49-F238E27FC236}">
                <a16:creationId xmlns:a16="http://schemas.microsoft.com/office/drawing/2014/main" id="{BD0BF676-5508-4484-88CB-C4F38B1D9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567" y="1438810"/>
            <a:ext cx="8162488" cy="408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44910" y="5872950"/>
            <a:ext cx="10595296" cy="3811588"/>
          </a:xfrm>
          <a:prstGeom prst="rect">
            <a:avLst/>
          </a:prstGeom>
        </p:spPr>
        <p:txBody>
          <a:bodyPr>
            <a:normAutofit/>
          </a:bodyPr>
          <a:lstStyle/>
          <a:p>
            <a:pPr marL="0" indent="0">
              <a:lnSpc>
                <a:spcPct val="100000"/>
              </a:lnSpc>
              <a:spcBef>
                <a:spcPts val="1400"/>
              </a:spcBef>
              <a:buNone/>
            </a:pPr>
            <a:r>
              <a:rPr lang="en-US" dirty="0"/>
              <a:t>There is a trend of shifting to VLEO lunches in recent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4C49DE49-68BA-4BC1-820D-1C7A8B52F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972" y="1420388"/>
            <a:ext cx="7751426" cy="424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9844" y="5690777"/>
            <a:ext cx="11664695" cy="1654182"/>
          </a:xfrm>
          <a:prstGeom prst="rect">
            <a:avLst/>
          </a:prstGeom>
        </p:spPr>
        <p:txBody>
          <a:bodyPr>
            <a:normAutofit/>
          </a:bodyPr>
          <a:lstStyle/>
          <a:p>
            <a:pPr marL="0" indent="0">
              <a:lnSpc>
                <a:spcPct val="100000"/>
              </a:lnSpc>
              <a:spcBef>
                <a:spcPts val="1400"/>
              </a:spcBef>
              <a:buNone/>
            </a:pPr>
            <a:r>
              <a:rPr lang="en-US" dirty="0"/>
              <a:t>    Success rate for lunching has increase significantly between 2023-2020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B75A4E7E-2EA1-4F0B-9975-7DC28024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69" y="1422495"/>
            <a:ext cx="7033150" cy="428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6" name="Content Placeholder 5">
            <a:extLst>
              <a:ext uri="{FF2B5EF4-FFF2-40B4-BE49-F238E27FC236}">
                <a16:creationId xmlns:a16="http://schemas.microsoft.com/office/drawing/2014/main" id="{A4CA7FBD-BF38-4427-BEE5-BF4527123730}"/>
              </a:ext>
            </a:extLst>
          </p:cNvPr>
          <p:cNvPicPr>
            <a:picLocks noGrp="1" noChangeAspect="1"/>
          </p:cNvPicPr>
          <p:nvPr>
            <p:ph idx="4294967295"/>
          </p:nvPr>
        </p:nvPicPr>
        <p:blipFill>
          <a:blip r:embed="rId3"/>
          <a:stretch>
            <a:fillRect/>
          </a:stretch>
        </p:blipFill>
        <p:spPr>
          <a:xfrm>
            <a:off x="1921079" y="1645540"/>
            <a:ext cx="7533314" cy="4673810"/>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0EDCE483-DC1F-48E0-81B2-3D68C75E67FE}"/>
              </a:ext>
            </a:extLst>
          </p:cNvPr>
          <p:cNvPicPr>
            <a:picLocks noGrp="1" noChangeAspect="1"/>
          </p:cNvPicPr>
          <p:nvPr>
            <p:ph idx="4294967295"/>
          </p:nvPr>
        </p:nvPicPr>
        <p:blipFill>
          <a:blip r:embed="rId3"/>
          <a:stretch>
            <a:fillRect/>
          </a:stretch>
        </p:blipFill>
        <p:spPr>
          <a:xfrm>
            <a:off x="1803633" y="1346603"/>
            <a:ext cx="8070210" cy="5344511"/>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graphicFrame>
        <p:nvGraphicFramePr>
          <p:cNvPr id="2" name="Content Placeholder 1">
            <a:extLst>
              <a:ext uri="{FF2B5EF4-FFF2-40B4-BE49-F238E27FC236}">
                <a16:creationId xmlns:a16="http://schemas.microsoft.com/office/drawing/2014/main" id="{E088AB90-F863-42DE-8B03-2FAA91D39A9A}"/>
              </a:ext>
            </a:extLst>
          </p:cNvPr>
          <p:cNvGraphicFramePr>
            <a:graphicFrameLocks noGrp="1"/>
          </p:cNvGraphicFramePr>
          <p:nvPr>
            <p:ph idx="4294967295"/>
            <p:extLst>
              <p:ext uri="{D42A27DB-BD31-4B8C-83A1-F6EECF244321}">
                <p14:modId xmlns:p14="http://schemas.microsoft.com/office/powerpoint/2010/main" val="1674338309"/>
              </p:ext>
            </p:extLst>
          </p:nvPr>
        </p:nvGraphicFramePr>
        <p:xfrm>
          <a:off x="2843868" y="2075701"/>
          <a:ext cx="5184396" cy="3259698"/>
        </p:xfrm>
        <a:graphic>
          <a:graphicData uri="http://schemas.openxmlformats.org/drawingml/2006/table">
            <a:tbl>
              <a:tblPr/>
              <a:tblGrid>
                <a:gridCol w="5184396">
                  <a:extLst>
                    <a:ext uri="{9D8B030D-6E8A-4147-A177-3AD203B41FA5}">
                      <a16:colId xmlns:a16="http://schemas.microsoft.com/office/drawing/2014/main" val="682365578"/>
                    </a:ext>
                  </a:extLst>
                </a:gridCol>
              </a:tblGrid>
              <a:tr h="1629849">
                <a:tc>
                  <a:txBody>
                    <a:bodyPr/>
                    <a:lstStyle/>
                    <a:p>
                      <a:pPr algn="r" rtl="0" fontAlgn="base"/>
                      <a:r>
                        <a:rPr lang="en-US" sz="1800" b="1" i="0" dirty="0" err="1">
                          <a:solidFill>
                            <a:srgbClr val="000000"/>
                          </a:solidFill>
                          <a:effectLst/>
                          <a:latin typeface="Aptos"/>
                        </a:rPr>
                        <a:t>total_payload_mass</a:t>
                      </a:r>
                      <a:r>
                        <a:rPr lang="en-US" sz="1800" b="0" i="0" dirty="0">
                          <a:solidFill>
                            <a:srgbClr val="000000"/>
                          </a:solidFill>
                          <a:effectLst/>
                          <a:latin typeface="Aptos"/>
                        </a:rPr>
                        <a:t>​</a:t>
                      </a:r>
                      <a:endParaRPr lang="en-US" b="0" i="0" dirty="0">
                        <a:solidFill>
                          <a:srgbClr val="000000"/>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16444804"/>
                  </a:ext>
                </a:extLst>
              </a:tr>
              <a:tr h="1629849">
                <a:tc>
                  <a:txBody>
                    <a:bodyPr/>
                    <a:lstStyle/>
                    <a:p>
                      <a:pPr algn="r" rtl="0" fontAlgn="base"/>
                      <a:r>
                        <a:rPr lang="en-US" sz="1800" b="0" i="0" dirty="0">
                          <a:solidFill>
                            <a:srgbClr val="000000"/>
                          </a:solidFill>
                          <a:effectLst/>
                          <a:latin typeface="Aptos"/>
                        </a:rPr>
                        <a:t>45596​</a:t>
                      </a:r>
                      <a:endParaRPr lang="en-US" b="0" i="0" dirty="0">
                        <a:solidFill>
                          <a:srgbClr val="000000"/>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6890491"/>
                  </a:ext>
                </a:extLst>
              </a:tr>
            </a:tbl>
          </a:graphicData>
        </a:graphic>
      </p:graphicFrame>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Rectangle 6">
            <a:extLst>
              <a:ext uri="{FF2B5EF4-FFF2-40B4-BE49-F238E27FC236}">
                <a16:creationId xmlns:a16="http://schemas.microsoft.com/office/drawing/2014/main" id="{ECED1281-6235-4326-BCBA-55C1A780ED25}"/>
              </a:ext>
            </a:extLst>
          </p:cNvPr>
          <p:cNvSpPr/>
          <p:nvPr/>
        </p:nvSpPr>
        <p:spPr>
          <a:xfrm>
            <a:off x="2055303" y="5067181"/>
            <a:ext cx="8863202" cy="369332"/>
          </a:xfrm>
          <a:prstGeom prst="rect">
            <a:avLst/>
          </a:prstGeom>
        </p:spPr>
        <p:txBody>
          <a:bodyPr wrap="square">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average payload mass carried by booster version F9v1.1 is 2928.4</a:t>
            </a:r>
          </a:p>
        </p:txBody>
      </p:sp>
      <p:pic>
        <p:nvPicPr>
          <p:cNvPr id="9" name="Picture 8">
            <a:extLst>
              <a:ext uri="{FF2B5EF4-FFF2-40B4-BE49-F238E27FC236}">
                <a16:creationId xmlns:a16="http://schemas.microsoft.com/office/drawing/2014/main" id="{0F1E8D70-E244-48D8-BDBC-C470EA8E2DCF}"/>
              </a:ext>
            </a:extLst>
          </p:cNvPr>
          <p:cNvPicPr>
            <a:picLocks noChangeAspect="1"/>
          </p:cNvPicPr>
          <p:nvPr/>
        </p:nvPicPr>
        <p:blipFill>
          <a:blip r:embed="rId3"/>
          <a:stretch>
            <a:fillRect/>
          </a:stretch>
        </p:blipFill>
        <p:spPr>
          <a:xfrm>
            <a:off x="2599837" y="2347761"/>
            <a:ext cx="6992326" cy="21624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4361C43-810B-4EB1-8016-C7381816B37D}"/>
              </a:ext>
            </a:extLst>
          </p:cNvPr>
          <p:cNvPicPr>
            <a:picLocks noChangeAspect="1"/>
          </p:cNvPicPr>
          <p:nvPr/>
        </p:nvPicPr>
        <p:blipFill>
          <a:blip r:embed="rId3"/>
          <a:stretch>
            <a:fillRect/>
          </a:stretch>
        </p:blipFill>
        <p:spPr>
          <a:xfrm>
            <a:off x="1753299" y="1842537"/>
            <a:ext cx="8112153" cy="3457419"/>
          </a:xfrm>
          <a:prstGeom prst="rect">
            <a:avLst/>
          </a:prstGeom>
        </p:spPr>
      </p:pic>
      <p:sp>
        <p:nvSpPr>
          <p:cNvPr id="2" name="TextBox 1">
            <a:extLst>
              <a:ext uri="{FF2B5EF4-FFF2-40B4-BE49-F238E27FC236}">
                <a16:creationId xmlns:a16="http://schemas.microsoft.com/office/drawing/2014/main" id="{B538F765-069E-4F36-B958-ED73228B4ED1}"/>
              </a:ext>
            </a:extLst>
          </p:cNvPr>
          <p:cNvSpPr txBox="1"/>
          <p:nvPr/>
        </p:nvSpPr>
        <p:spPr>
          <a:xfrm>
            <a:off x="1506145" y="5486400"/>
            <a:ext cx="9043332" cy="369332"/>
          </a:xfrm>
          <a:prstGeom prst="rect">
            <a:avLst/>
          </a:prstGeom>
          <a:noFill/>
        </p:spPr>
        <p:txBody>
          <a:bodyPr wrap="square" rtlCol="0">
            <a:spAutoFit/>
          </a:bodyPr>
          <a:lstStyle/>
          <a:p>
            <a:r>
              <a:rPr lang="en-GB" dirty="0"/>
              <a:t>The first successful ground landing occurred on 22 December 2015</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2BC6F1E-EDA9-4152-B2DD-0A786234E336}"/>
              </a:ext>
            </a:extLst>
          </p:cNvPr>
          <p:cNvPicPr>
            <a:picLocks noChangeAspect="1"/>
          </p:cNvPicPr>
          <p:nvPr/>
        </p:nvPicPr>
        <p:blipFill>
          <a:blip r:embed="rId3"/>
          <a:stretch>
            <a:fillRect/>
          </a:stretch>
        </p:blipFill>
        <p:spPr>
          <a:xfrm>
            <a:off x="1841798" y="1989555"/>
            <a:ext cx="7602011" cy="3134162"/>
          </a:xfrm>
          <a:prstGeom prst="rect">
            <a:avLst/>
          </a:prstGeom>
        </p:spPr>
      </p:pic>
      <p:sp>
        <p:nvSpPr>
          <p:cNvPr id="2" name="TextBox 1">
            <a:extLst>
              <a:ext uri="{FF2B5EF4-FFF2-40B4-BE49-F238E27FC236}">
                <a16:creationId xmlns:a16="http://schemas.microsoft.com/office/drawing/2014/main" id="{765D545F-1D65-4E35-A7E0-16EED0653ADA}"/>
              </a:ext>
            </a:extLst>
          </p:cNvPr>
          <p:cNvSpPr txBox="1"/>
          <p:nvPr/>
        </p:nvSpPr>
        <p:spPr>
          <a:xfrm>
            <a:off x="770011" y="5545123"/>
            <a:ext cx="11241246" cy="369332"/>
          </a:xfrm>
          <a:prstGeom prst="rect">
            <a:avLst/>
          </a:prstGeom>
          <a:noFill/>
        </p:spPr>
        <p:txBody>
          <a:bodyPr wrap="square" rtlCol="0">
            <a:spAutoFit/>
          </a:bodyPr>
          <a:lstStyle/>
          <a:p>
            <a:r>
              <a:rPr lang="en-GB" dirty="0"/>
              <a:t>List of the Boosters which have successful drone shipping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6" name="Content Placeholder 5">
            <a:extLst>
              <a:ext uri="{FF2B5EF4-FFF2-40B4-BE49-F238E27FC236}">
                <a16:creationId xmlns:a16="http://schemas.microsoft.com/office/drawing/2014/main" id="{A63D1893-4FB1-46F3-86E6-1E6D5852FE51}"/>
              </a:ext>
            </a:extLst>
          </p:cNvPr>
          <p:cNvPicPr>
            <a:picLocks noGrp="1" noChangeAspect="1"/>
          </p:cNvPicPr>
          <p:nvPr>
            <p:ph idx="4294967295"/>
          </p:nvPr>
        </p:nvPicPr>
        <p:blipFill>
          <a:blip r:embed="rId3"/>
          <a:stretch>
            <a:fillRect/>
          </a:stretch>
        </p:blipFill>
        <p:spPr>
          <a:xfrm>
            <a:off x="1627464" y="1715034"/>
            <a:ext cx="7818540" cy="405914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F9A62F04-FBD8-4B6A-B81A-CA48B3748441}"/>
              </a:ext>
            </a:extLst>
          </p:cNvPr>
          <p:cNvSpPr txBox="1"/>
          <p:nvPr/>
        </p:nvSpPr>
        <p:spPr>
          <a:xfrm>
            <a:off x="1338554" y="5969074"/>
            <a:ext cx="9514891" cy="369332"/>
          </a:xfrm>
          <a:prstGeom prst="rect">
            <a:avLst/>
          </a:prstGeom>
          <a:noFill/>
        </p:spPr>
        <p:txBody>
          <a:bodyPr wrap="square" rtlCol="0">
            <a:spAutoFit/>
          </a:bodyPr>
          <a:lstStyle/>
          <a:p>
            <a:r>
              <a:rPr lang="en-GB" dirty="0"/>
              <a:t>List of Mission Outcome  with total number of successful and failure missions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7945" y="2631752"/>
            <a:ext cx="10139731" cy="307673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000" dirty="0">
                <a:solidFill>
                  <a:schemeClr val="accent3">
                    <a:lumMod val="25000"/>
                  </a:schemeClr>
                </a:solidFill>
                <a:latin typeface="Aptos"/>
              </a:rPr>
              <a:t>Summary of methodologies: </a:t>
            </a:r>
            <a:r>
              <a:rPr lang="en-US" sz="2000" dirty="0">
                <a:latin typeface="Aptos"/>
              </a:rPr>
              <a:t>Data was collected through the SpaceX REST API and web scraping, followed by data wrangling, analysis, and exploratory visualization. Key methodologies include SQL, data visualization, and machine learning.</a:t>
            </a:r>
            <a:r>
              <a:rPr lang="en-US" sz="2000" dirty="0">
                <a:solidFill>
                  <a:schemeClr val="accent3">
                    <a:lumMod val="25000"/>
                  </a:schemeClr>
                </a:solidFill>
                <a:latin typeface="Aptos"/>
              </a:rPr>
              <a:t> </a:t>
            </a:r>
          </a:p>
          <a:p>
            <a:pPr algn="just">
              <a:lnSpc>
                <a:spcPct val="100000"/>
              </a:lnSpc>
              <a:spcBef>
                <a:spcPts val="1400"/>
              </a:spcBef>
            </a:pPr>
            <a:r>
              <a:rPr lang="en-US" sz="2000" dirty="0">
                <a:solidFill>
                  <a:schemeClr val="accent3">
                    <a:lumMod val="25000"/>
                  </a:schemeClr>
                </a:solidFill>
                <a:latin typeface="Aptos"/>
              </a:rPr>
              <a:t>Summary of all results: </a:t>
            </a:r>
            <a:r>
              <a:rPr lang="en-GB" sz="2000" dirty="0">
                <a:latin typeface="Aptos"/>
              </a:rPr>
              <a:t>The project developed and evaluated several machine learning models, concluding that the Decision Tree model offers the most effective predictive accuracy. This work provides insights for understanding landing success factors, enhancing predictions with data-driven machine learning strategies.​</a:t>
            </a:r>
            <a:endParaRPr lang="en-US" sz="2000" dirty="0">
              <a:solidFill>
                <a:schemeClr val="accent3">
                  <a:lumMod val="25000"/>
                </a:schemeClr>
              </a:solidFill>
              <a:latin typeface="Apto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a:extLst>
              <a:ext uri="{FF2B5EF4-FFF2-40B4-BE49-F238E27FC236}">
                <a16:creationId xmlns:a16="http://schemas.microsoft.com/office/drawing/2014/main" id="{E827F497-6657-4CB5-80B6-A312994600E7}"/>
              </a:ext>
            </a:extLst>
          </p:cNvPr>
          <p:cNvSpPr/>
          <p:nvPr/>
        </p:nvSpPr>
        <p:spPr>
          <a:xfrm>
            <a:off x="958904" y="1620316"/>
            <a:ext cx="11045742" cy="707886"/>
          </a:xfrm>
          <a:prstGeom prst="rect">
            <a:avLst/>
          </a:prstGeom>
        </p:spPr>
        <p:txBody>
          <a:bodyPr wrap="square">
            <a:spAutoFit/>
          </a:bodyPr>
          <a:lstStyle/>
          <a:p>
            <a:r>
              <a:rPr lang="en-US" sz="2000" dirty="0">
                <a:solidFill>
                  <a:srgbClr val="000000"/>
                </a:solidFill>
                <a:latin typeface="Aptos"/>
              </a:rPr>
              <a:t>This capstone project predicts the likelihood of a successful Falcon 9 first-stage landing, leveraging SpaceX’s launch history data. </a:t>
            </a:r>
            <a:endParaRPr lang="en-GB"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6" name="Content Placeholder 5">
            <a:extLst>
              <a:ext uri="{FF2B5EF4-FFF2-40B4-BE49-F238E27FC236}">
                <a16:creationId xmlns:a16="http://schemas.microsoft.com/office/drawing/2014/main" id="{05C2E43C-C059-4BBB-BA89-107AA9FEC6A8}"/>
              </a:ext>
            </a:extLst>
          </p:cNvPr>
          <p:cNvPicPr>
            <a:picLocks noGrp="1" noChangeAspect="1"/>
          </p:cNvPicPr>
          <p:nvPr>
            <p:ph idx="4294967295"/>
          </p:nvPr>
        </p:nvPicPr>
        <p:blipFill>
          <a:blip r:embed="rId3"/>
          <a:stretch>
            <a:fillRect/>
          </a:stretch>
        </p:blipFill>
        <p:spPr>
          <a:xfrm>
            <a:off x="1442906" y="1354691"/>
            <a:ext cx="8221211" cy="4593104"/>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6A0F37BF-21C0-4F99-BFFF-0FC687AF5DA8}"/>
              </a:ext>
            </a:extLst>
          </p:cNvPr>
          <p:cNvSpPr txBox="1"/>
          <p:nvPr/>
        </p:nvSpPr>
        <p:spPr>
          <a:xfrm>
            <a:off x="2910979" y="6104541"/>
            <a:ext cx="9009777" cy="369332"/>
          </a:xfrm>
          <a:prstGeom prst="rect">
            <a:avLst/>
          </a:prstGeom>
          <a:noFill/>
        </p:spPr>
        <p:txBody>
          <a:bodyPr wrap="square" rtlCol="0">
            <a:spAutoFit/>
          </a:bodyPr>
          <a:lstStyle/>
          <a:p>
            <a:r>
              <a:rPr lang="en-GB" dirty="0"/>
              <a:t>List of Booster Versions that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D3414209-A968-455B-B1B7-2F2EFA29C6FB}"/>
              </a:ext>
            </a:extLst>
          </p:cNvPr>
          <p:cNvPicPr>
            <a:picLocks noGrp="1" noChangeAspect="1"/>
          </p:cNvPicPr>
          <p:nvPr>
            <p:ph idx="4294967295"/>
          </p:nvPr>
        </p:nvPicPr>
        <p:blipFill>
          <a:blip r:embed="rId3"/>
          <a:stretch>
            <a:fillRect/>
          </a:stretch>
        </p:blipFill>
        <p:spPr>
          <a:xfrm>
            <a:off x="1384183" y="1810771"/>
            <a:ext cx="9127223" cy="410656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88DEADDF-1E63-495F-8AE4-20712BCBE01E}"/>
              </a:ext>
            </a:extLst>
          </p:cNvPr>
          <p:cNvSpPr txBox="1"/>
          <p:nvPr/>
        </p:nvSpPr>
        <p:spPr>
          <a:xfrm>
            <a:off x="734027" y="5950018"/>
            <a:ext cx="10876335" cy="369332"/>
          </a:xfrm>
          <a:prstGeom prst="rect">
            <a:avLst/>
          </a:prstGeom>
          <a:noFill/>
        </p:spPr>
        <p:txBody>
          <a:bodyPr wrap="square" rtlCol="0">
            <a:spAutoFit/>
          </a:bodyPr>
          <a:lstStyle/>
          <a:p>
            <a:r>
              <a:rPr lang="en-GB" dirty="0"/>
              <a:t>Record of 2015 Landing outcome of 5 different </a:t>
            </a:r>
            <a:r>
              <a:rPr lang="en-GB" dirty="0" err="1"/>
              <a:t>Booster_Version</a:t>
            </a:r>
            <a:r>
              <a:rPr lang="en-GB" dirty="0"/>
              <a:t> from CCAFS LC-40 and VAFB SLC-4E lunch site</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1</a:t>
            </a:r>
          </a:p>
        </p:txBody>
      </p:sp>
      <p:pic>
        <p:nvPicPr>
          <p:cNvPr id="6" name="Picture 5">
            <a:extLst>
              <a:ext uri="{FF2B5EF4-FFF2-40B4-BE49-F238E27FC236}">
                <a16:creationId xmlns:a16="http://schemas.microsoft.com/office/drawing/2014/main" id="{02D998A2-9A1E-43AB-B3BB-1DC85A214558}"/>
              </a:ext>
            </a:extLst>
          </p:cNvPr>
          <p:cNvPicPr>
            <a:picLocks noChangeAspect="1"/>
          </p:cNvPicPr>
          <p:nvPr/>
        </p:nvPicPr>
        <p:blipFill>
          <a:blip r:embed="rId3"/>
          <a:stretch>
            <a:fillRect/>
          </a:stretch>
        </p:blipFill>
        <p:spPr>
          <a:xfrm>
            <a:off x="1368998" y="1804760"/>
            <a:ext cx="8890737" cy="45796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2</a:t>
            </a:r>
          </a:p>
        </p:txBody>
      </p:sp>
      <p:pic>
        <p:nvPicPr>
          <p:cNvPr id="4" name="Picture 3">
            <a:extLst>
              <a:ext uri="{FF2B5EF4-FFF2-40B4-BE49-F238E27FC236}">
                <a16:creationId xmlns:a16="http://schemas.microsoft.com/office/drawing/2014/main" id="{43086DCF-8F27-4714-9CBB-490EFA63B240}"/>
              </a:ext>
            </a:extLst>
          </p:cNvPr>
          <p:cNvPicPr>
            <a:picLocks noChangeAspect="1"/>
          </p:cNvPicPr>
          <p:nvPr/>
        </p:nvPicPr>
        <p:blipFill>
          <a:blip r:embed="rId3"/>
          <a:stretch>
            <a:fillRect/>
          </a:stretch>
        </p:blipFill>
        <p:spPr>
          <a:xfrm>
            <a:off x="1418948" y="1339370"/>
            <a:ext cx="8861342" cy="53238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1061A74D-A2D9-4205-9B8F-99A0B13A27C9}"/>
              </a:ext>
            </a:extLst>
          </p:cNvPr>
          <p:cNvPicPr>
            <a:picLocks noChangeAspect="1"/>
          </p:cNvPicPr>
          <p:nvPr/>
        </p:nvPicPr>
        <p:blipFill>
          <a:blip r:embed="rId3"/>
          <a:stretch>
            <a:fillRect/>
          </a:stretch>
        </p:blipFill>
        <p:spPr>
          <a:xfrm>
            <a:off x="4466645" y="1325460"/>
            <a:ext cx="3674146" cy="52892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76824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a:t>
            </a:r>
            <a:r>
              <a:rPr lang="en-GB" dirty="0"/>
              <a:t>Total Success Lunches by all sites</a:t>
            </a:r>
          </a:p>
          <a:p>
            <a:endParaRPr lang="en-US" dirty="0">
              <a:solidFill>
                <a:srgbClr val="0B49CB"/>
              </a:solidFill>
              <a:latin typeface="Abadi"/>
            </a:endParaRPr>
          </a:p>
        </p:txBody>
      </p:sp>
      <p:pic>
        <p:nvPicPr>
          <p:cNvPr id="7" name="Picture 6">
            <a:extLst>
              <a:ext uri="{FF2B5EF4-FFF2-40B4-BE49-F238E27FC236}">
                <a16:creationId xmlns:a16="http://schemas.microsoft.com/office/drawing/2014/main" id="{483206BD-E9D6-4338-835C-814E2CD625B9}"/>
              </a:ext>
            </a:extLst>
          </p:cNvPr>
          <p:cNvPicPr>
            <a:picLocks noChangeAspect="1"/>
          </p:cNvPicPr>
          <p:nvPr/>
        </p:nvPicPr>
        <p:blipFill>
          <a:blip r:embed="rId3"/>
          <a:stretch>
            <a:fillRect/>
          </a:stretch>
        </p:blipFill>
        <p:spPr>
          <a:xfrm>
            <a:off x="2724696" y="2492046"/>
            <a:ext cx="3848637" cy="2734057"/>
          </a:xfrm>
          <a:prstGeom prst="rect">
            <a:avLst/>
          </a:prstGeom>
        </p:spPr>
      </p:pic>
      <p:sp>
        <p:nvSpPr>
          <p:cNvPr id="10" name="TextBox 9">
            <a:extLst>
              <a:ext uri="{FF2B5EF4-FFF2-40B4-BE49-F238E27FC236}">
                <a16:creationId xmlns:a16="http://schemas.microsoft.com/office/drawing/2014/main" id="{EF7788F3-FC86-401A-9EFE-997D086DE7DC}"/>
              </a:ext>
            </a:extLst>
          </p:cNvPr>
          <p:cNvSpPr txBox="1"/>
          <p:nvPr/>
        </p:nvSpPr>
        <p:spPr>
          <a:xfrm>
            <a:off x="5356175" y="2453113"/>
            <a:ext cx="1757690" cy="738664"/>
          </a:xfrm>
          <a:prstGeom prst="rect">
            <a:avLst/>
          </a:prstGeom>
          <a:noFill/>
        </p:spPr>
        <p:txBody>
          <a:bodyPr wrap="square" rtlCol="0">
            <a:spAutoFit/>
          </a:bodyPr>
          <a:lstStyle/>
          <a:p>
            <a:r>
              <a:rPr lang="en-GB" sz="1050" dirty="0">
                <a:solidFill>
                  <a:srgbClr val="1C7DDB"/>
                </a:solidFill>
              </a:rPr>
              <a:t>Blue: </a:t>
            </a:r>
            <a:r>
              <a:rPr lang="en-GB" sz="1050" dirty="0"/>
              <a:t>KSC LC-39A</a:t>
            </a:r>
          </a:p>
          <a:p>
            <a:r>
              <a:rPr lang="en-GB" sz="1050" dirty="0">
                <a:solidFill>
                  <a:srgbClr val="FF0000"/>
                </a:solidFill>
              </a:rPr>
              <a:t>Red: </a:t>
            </a:r>
            <a:r>
              <a:rPr lang="en-GB" sz="1050" dirty="0"/>
              <a:t>CCAFS LC-40</a:t>
            </a:r>
          </a:p>
          <a:p>
            <a:r>
              <a:rPr lang="en-GB" sz="1050" dirty="0">
                <a:solidFill>
                  <a:srgbClr val="00B050"/>
                </a:solidFill>
              </a:rPr>
              <a:t>Green: </a:t>
            </a:r>
            <a:r>
              <a:rPr lang="en-GB" sz="1050" dirty="0"/>
              <a:t>VAF5 SLC-4E</a:t>
            </a:r>
          </a:p>
          <a:p>
            <a:r>
              <a:rPr lang="en-GB" sz="1050" dirty="0">
                <a:solidFill>
                  <a:srgbClr val="7030A0"/>
                </a:solidFill>
              </a:rPr>
              <a:t>Purple: </a:t>
            </a:r>
            <a:r>
              <a:rPr lang="en-GB" sz="1050" dirty="0"/>
              <a:t>CCAF5 SLC40</a:t>
            </a:r>
          </a:p>
        </p:txBody>
      </p:sp>
      <p:sp>
        <p:nvSpPr>
          <p:cNvPr id="11" name="TextBox 10">
            <a:extLst>
              <a:ext uri="{FF2B5EF4-FFF2-40B4-BE49-F238E27FC236}">
                <a16:creationId xmlns:a16="http://schemas.microsoft.com/office/drawing/2014/main" id="{3ED53DF3-9B62-4396-976A-B8D5460A17F5}"/>
              </a:ext>
            </a:extLst>
          </p:cNvPr>
          <p:cNvSpPr txBox="1"/>
          <p:nvPr/>
        </p:nvSpPr>
        <p:spPr>
          <a:xfrm>
            <a:off x="2223083" y="5541290"/>
            <a:ext cx="8474684" cy="369332"/>
          </a:xfrm>
          <a:prstGeom prst="rect">
            <a:avLst/>
          </a:prstGeom>
          <a:noFill/>
        </p:spPr>
        <p:txBody>
          <a:bodyPr wrap="square" rtlCol="0">
            <a:spAutoFit/>
          </a:bodyPr>
          <a:lstStyle/>
          <a:p>
            <a:r>
              <a:rPr lang="en-GB" dirty="0"/>
              <a:t>KSC LC-39A showed the most successful launches in all sites.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5" name="Picture 4">
            <a:extLst>
              <a:ext uri="{FF2B5EF4-FFF2-40B4-BE49-F238E27FC236}">
                <a16:creationId xmlns:a16="http://schemas.microsoft.com/office/drawing/2014/main" id="{C54E8655-1FBC-47B0-893D-3F5FF5C311D5}"/>
              </a:ext>
            </a:extLst>
          </p:cNvPr>
          <p:cNvPicPr>
            <a:picLocks noChangeAspect="1"/>
          </p:cNvPicPr>
          <p:nvPr/>
        </p:nvPicPr>
        <p:blipFill>
          <a:blip r:embed="rId3"/>
          <a:stretch>
            <a:fillRect/>
          </a:stretch>
        </p:blipFill>
        <p:spPr>
          <a:xfrm>
            <a:off x="1845752" y="1917057"/>
            <a:ext cx="8364117" cy="2629267"/>
          </a:xfrm>
          <a:prstGeom prst="rect">
            <a:avLst/>
          </a:prstGeom>
        </p:spPr>
      </p:pic>
      <p:sp>
        <p:nvSpPr>
          <p:cNvPr id="6" name="TextBox 5">
            <a:extLst>
              <a:ext uri="{FF2B5EF4-FFF2-40B4-BE49-F238E27FC236}">
                <a16:creationId xmlns:a16="http://schemas.microsoft.com/office/drawing/2014/main" id="{AAE917CD-3E6C-4C7A-995F-05F3085886E4}"/>
              </a:ext>
            </a:extLst>
          </p:cNvPr>
          <p:cNvSpPr txBox="1"/>
          <p:nvPr/>
        </p:nvSpPr>
        <p:spPr>
          <a:xfrm>
            <a:off x="2072081" y="4957677"/>
            <a:ext cx="9789951" cy="369332"/>
          </a:xfrm>
          <a:prstGeom prst="rect">
            <a:avLst/>
          </a:prstGeom>
          <a:noFill/>
        </p:spPr>
        <p:txBody>
          <a:bodyPr wrap="square" rtlCol="0">
            <a:spAutoFit/>
          </a:bodyPr>
          <a:lstStyle/>
          <a:p>
            <a:r>
              <a:rPr lang="en-GB" dirty="0"/>
              <a:t>Success rate for lower weighted payloads are higher than that of the heavier ones.</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76810" y="1877675"/>
            <a:ext cx="9728878" cy="31026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400" dirty="0">
                <a:solidFill>
                  <a:schemeClr val="accent3">
                    <a:lumMod val="25000"/>
                  </a:schemeClr>
                </a:solidFill>
                <a:latin typeface="Aptos"/>
              </a:rPr>
              <a:t>Project background and context: </a:t>
            </a:r>
            <a:r>
              <a:rPr lang="en-US" sz="2400" dirty="0">
                <a:latin typeface="Aptos"/>
              </a:rPr>
              <a:t>This project investigates the cost efficiency of SpaceX’s Falcon 9 rocket, which achieves substantial savings through first-stage reusability, reducing launch costs to $62 million compared to competitors' $165 million.</a:t>
            </a:r>
            <a:endParaRPr lang="en-US" sz="2400" dirty="0">
              <a:solidFill>
                <a:schemeClr val="accent3">
                  <a:lumMod val="25000"/>
                </a:schemeClr>
              </a:solidFill>
              <a:latin typeface="Aptos"/>
            </a:endParaRPr>
          </a:p>
          <a:p>
            <a:pPr algn="just">
              <a:spcBef>
                <a:spcPts val="1400"/>
              </a:spcBef>
            </a:pPr>
            <a:r>
              <a:rPr lang="en-US" sz="2400" dirty="0">
                <a:solidFill>
                  <a:schemeClr val="accent3">
                    <a:lumMod val="25000"/>
                  </a:schemeClr>
                </a:solidFill>
                <a:latin typeface="Aptos"/>
              </a:rPr>
              <a:t>Problems you want to find answers: </a:t>
            </a:r>
            <a:r>
              <a:rPr lang="en-GB" sz="2400" dirty="0">
                <a:latin typeface="Aptos"/>
              </a:rPr>
              <a:t>The goal is to predict successful first-stage landings using a machine learning pipeline, which could inform competitive bids in the space launch market. Analysis will explore patterns in SpaceX launch data, factors affecting success rates, and the predictability of outcomes based on historical data.​</a:t>
            </a:r>
            <a:endParaRPr lang="en-US" sz="2400" dirty="0">
              <a:solidFill>
                <a:schemeClr val="accent3">
                  <a:lumMod val="25000"/>
                </a:schemeClr>
              </a:solidFill>
              <a:latin typeface="Aptos"/>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599274F-C4E6-40AD-85C3-F59D6B74C51B}"/>
              </a:ext>
            </a:extLst>
          </p:cNvPr>
          <p:cNvPicPr>
            <a:picLocks noChangeAspect="1"/>
          </p:cNvPicPr>
          <p:nvPr/>
        </p:nvPicPr>
        <p:blipFill>
          <a:blip r:embed="rId3"/>
          <a:stretch>
            <a:fillRect/>
          </a:stretch>
        </p:blipFill>
        <p:spPr>
          <a:xfrm>
            <a:off x="897649" y="1558919"/>
            <a:ext cx="4655863" cy="3397892"/>
          </a:xfrm>
          <a:prstGeom prst="rect">
            <a:avLst/>
          </a:prstGeom>
        </p:spPr>
      </p:pic>
      <p:sp>
        <p:nvSpPr>
          <p:cNvPr id="2" name="Rectangle 1">
            <a:extLst>
              <a:ext uri="{FF2B5EF4-FFF2-40B4-BE49-F238E27FC236}">
                <a16:creationId xmlns:a16="http://schemas.microsoft.com/office/drawing/2014/main" id="{468A88B4-B219-499D-B7C0-0A6B4038F8A3}"/>
              </a:ext>
            </a:extLst>
          </p:cNvPr>
          <p:cNvSpPr/>
          <p:nvPr/>
        </p:nvSpPr>
        <p:spPr>
          <a:xfrm>
            <a:off x="5553512" y="1558919"/>
            <a:ext cx="5732099" cy="3293209"/>
          </a:xfrm>
          <a:prstGeom prst="rect">
            <a:avLst/>
          </a:prstGeom>
        </p:spPr>
        <p:txBody>
          <a:bodyPr wrap="square">
            <a:spAutoFit/>
          </a:bodyPr>
          <a:lstStyle/>
          <a:p>
            <a:pPr algn="just" fontAlgn="base"/>
            <a:r>
              <a:rPr lang="en-US" sz="1600" b="1" dirty="0">
                <a:solidFill>
                  <a:srgbClr val="000000"/>
                </a:solidFill>
                <a:latin typeface="Aptos"/>
              </a:rPr>
              <a:t>Observations:</a:t>
            </a:r>
          </a:p>
          <a:p>
            <a:pPr marL="285750" indent="-285750" algn="just" fontAlgn="base">
              <a:buFont typeface="Arial" panose="020B0604020202020204" pitchFamily="34" charset="0"/>
              <a:buChar char="•"/>
            </a:pPr>
            <a:r>
              <a:rPr lang="en-US" sz="1600" dirty="0">
                <a:solidFill>
                  <a:srgbClr val="000000"/>
                </a:solidFill>
                <a:latin typeface="Aptos"/>
              </a:rPr>
              <a:t>The confusion matrix indicates a </a:t>
            </a:r>
            <a:r>
              <a:rPr lang="en-US" sz="1600" b="1" dirty="0">
                <a:solidFill>
                  <a:srgbClr val="000000"/>
                </a:solidFill>
                <a:latin typeface="Aptos"/>
              </a:rPr>
              <a:t>very high True Positive rate of 12</a:t>
            </a:r>
            <a:r>
              <a:rPr lang="en-US" sz="1600" dirty="0">
                <a:solidFill>
                  <a:srgbClr val="000000"/>
                </a:solidFill>
                <a:latin typeface="Aptos"/>
              </a:rPr>
              <a:t>, demonstrating that the model accurately predicted all successful landings.​</a:t>
            </a:r>
          </a:p>
          <a:p>
            <a:pPr marL="285750" indent="-285750" algn="just" fontAlgn="base">
              <a:buFont typeface="Arial" panose="020B0604020202020204" pitchFamily="34" charset="0"/>
              <a:buChar char="•"/>
            </a:pPr>
            <a:r>
              <a:rPr lang="en-US" sz="1600" dirty="0">
                <a:solidFill>
                  <a:srgbClr val="000000"/>
                </a:solidFill>
                <a:latin typeface="Aptos"/>
              </a:rPr>
              <a:t>There is </a:t>
            </a:r>
            <a:r>
              <a:rPr lang="en-US" sz="1600" b="1" dirty="0">
                <a:solidFill>
                  <a:srgbClr val="000000"/>
                </a:solidFill>
                <a:latin typeface="Aptos"/>
              </a:rPr>
              <a:t>no False Positive</a:t>
            </a:r>
            <a:r>
              <a:rPr lang="en-US" sz="1600" dirty="0">
                <a:solidFill>
                  <a:srgbClr val="000000"/>
                </a:solidFill>
                <a:latin typeface="Aptos"/>
              </a:rPr>
              <a:t>, suggesting that there were no incorrect predictions of landings when they did not occur.​</a:t>
            </a:r>
          </a:p>
          <a:p>
            <a:pPr marL="285750" indent="-285750" algn="just" fontAlgn="base">
              <a:buFont typeface="Arial" panose="020B0604020202020204" pitchFamily="34" charset="0"/>
              <a:buChar char="•"/>
            </a:pPr>
            <a:r>
              <a:rPr lang="en-US" sz="1600" dirty="0">
                <a:solidFill>
                  <a:srgbClr val="000000"/>
                </a:solidFill>
                <a:latin typeface="Aptos"/>
              </a:rPr>
              <a:t>However, the model faced a </a:t>
            </a:r>
            <a:r>
              <a:rPr lang="en-US" sz="1600" b="1" dirty="0">
                <a:solidFill>
                  <a:srgbClr val="000000"/>
                </a:solidFill>
                <a:latin typeface="Aptos"/>
              </a:rPr>
              <a:t>False Negative issue</a:t>
            </a:r>
            <a:r>
              <a:rPr lang="en-US" sz="1600" dirty="0">
                <a:solidFill>
                  <a:srgbClr val="000000"/>
                </a:solidFill>
                <a:latin typeface="Aptos"/>
              </a:rPr>
              <a:t>, where 3 instances that actually landed successfully were incorrectly predicted not to land. This highlights a critical area for improvement in the model’s predictive accuracy.​</a:t>
            </a:r>
          </a:p>
          <a:p>
            <a:pPr marL="285750" indent="-285750" algn="just" fontAlgn="base">
              <a:buFont typeface="Arial" panose="020B0604020202020204" pitchFamily="34" charset="0"/>
              <a:buChar char="•"/>
            </a:pPr>
            <a:r>
              <a:rPr lang="en-US" sz="1600" dirty="0">
                <a:solidFill>
                  <a:srgbClr val="000000"/>
                </a:solidFill>
                <a:latin typeface="Aptos"/>
              </a:rPr>
              <a:t>The </a:t>
            </a:r>
            <a:r>
              <a:rPr lang="en-US" sz="1600" b="1" dirty="0">
                <a:solidFill>
                  <a:srgbClr val="000000"/>
                </a:solidFill>
                <a:latin typeface="Aptos"/>
              </a:rPr>
              <a:t>True Negative count is 3</a:t>
            </a:r>
            <a:r>
              <a:rPr lang="en-US" sz="1600" dirty="0">
                <a:solidFill>
                  <a:srgbClr val="000000"/>
                </a:solidFill>
                <a:latin typeface="Aptos"/>
              </a:rPr>
              <a:t>, which is consistent across the other models, indicating reliable performance in identifying unsuccessful landings​</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3240"/>
            <a:ext cx="10899075" cy="4733152"/>
          </a:xfrm>
          <a:prstGeom prst="rect">
            <a:avLst/>
          </a:prstGeom>
        </p:spPr>
        <p:txBody>
          <a:bodyPr>
            <a:normAutofit fontScale="32500" lnSpcReduction="20000"/>
          </a:bodyPr>
          <a:lstStyle/>
          <a:p>
            <a:pPr marL="0" indent="0" fontAlgn="base">
              <a:buNone/>
            </a:pPr>
            <a:r>
              <a:rPr lang="en-US" sz="4300" b="1" dirty="0">
                <a:latin typeface="Aptos"/>
              </a:rPr>
              <a:t>Visualization and SQL analysis revealed significant patterns in the data:​</a:t>
            </a:r>
          </a:p>
          <a:p>
            <a:pPr fontAlgn="base"/>
            <a:r>
              <a:rPr lang="en-US" sz="4300" b="1" dirty="0">
                <a:latin typeface="Aptos"/>
              </a:rPr>
              <a:t>KSC LC-39A</a:t>
            </a:r>
            <a:r>
              <a:rPr lang="en-US" sz="4300" dirty="0">
                <a:latin typeface="Aptos"/>
              </a:rPr>
              <a:t> boasts the highest overall success rate among all launch sites throughout the study period.​</a:t>
            </a:r>
          </a:p>
          <a:p>
            <a:pPr fontAlgn="base"/>
            <a:r>
              <a:rPr lang="en-US" sz="4300" b="1" dirty="0">
                <a:latin typeface="Aptos"/>
              </a:rPr>
              <a:t>CCAFS SLC 40</a:t>
            </a:r>
            <a:r>
              <a:rPr lang="en-US" sz="4300" dirty="0">
                <a:latin typeface="Aptos"/>
              </a:rPr>
              <a:t> has the highest success rate for more recent launch attempts.​</a:t>
            </a:r>
          </a:p>
          <a:p>
            <a:pPr fontAlgn="base"/>
            <a:r>
              <a:rPr lang="en-US" sz="4300" dirty="0">
                <a:latin typeface="Aptos"/>
              </a:rPr>
              <a:t>The </a:t>
            </a:r>
            <a:r>
              <a:rPr lang="en-US" sz="4300" b="1" dirty="0">
                <a:latin typeface="Aptos"/>
              </a:rPr>
              <a:t>Falcon 9 first stage</a:t>
            </a:r>
            <a:r>
              <a:rPr lang="en-US" sz="4300" dirty="0">
                <a:latin typeface="Aptos"/>
              </a:rPr>
              <a:t> is more likely to land successfully when the payload mass ranges between </a:t>
            </a:r>
            <a:r>
              <a:rPr lang="en-US" sz="4300" b="1" dirty="0">
                <a:latin typeface="Aptos"/>
              </a:rPr>
              <a:t>2,000 kg and 4,000 kg</a:t>
            </a:r>
            <a:r>
              <a:rPr lang="en-US" sz="4300" dirty="0">
                <a:latin typeface="Aptos"/>
              </a:rPr>
              <a:t>.​</a:t>
            </a:r>
          </a:p>
          <a:p>
            <a:pPr fontAlgn="base"/>
            <a:r>
              <a:rPr lang="en-US" sz="4300" b="1" dirty="0">
                <a:latin typeface="Aptos"/>
              </a:rPr>
              <a:t>Booster Version FT</a:t>
            </a:r>
            <a:r>
              <a:rPr lang="en-US" sz="4300" dirty="0">
                <a:latin typeface="Aptos"/>
              </a:rPr>
              <a:t> shows a higher likelihood of successful landings.​</a:t>
            </a:r>
          </a:p>
          <a:p>
            <a:pPr fontAlgn="base"/>
            <a:r>
              <a:rPr lang="en-US" sz="4300" dirty="0">
                <a:latin typeface="Aptos"/>
              </a:rPr>
              <a:t>For the orbit type </a:t>
            </a:r>
            <a:r>
              <a:rPr lang="en-US" sz="4300" b="1" dirty="0">
                <a:latin typeface="Aptos"/>
              </a:rPr>
              <a:t>'SO'</a:t>
            </a:r>
            <a:r>
              <a:rPr lang="en-US" sz="4300" dirty="0">
                <a:latin typeface="Aptos"/>
              </a:rPr>
              <a:t>, the Falcon 9 first stage has never achieved a successful landing.​</a:t>
            </a:r>
          </a:p>
          <a:p>
            <a:pPr fontAlgn="base"/>
            <a:r>
              <a:rPr lang="en-US" sz="4300" b="1" dirty="0">
                <a:latin typeface="Aptos"/>
              </a:rPr>
              <a:t>Model Performance</a:t>
            </a:r>
            <a:r>
              <a:rPr lang="en-US" sz="4300" dirty="0">
                <a:latin typeface="Aptos"/>
              </a:rPr>
              <a:t>:​</a:t>
            </a:r>
          </a:p>
          <a:p>
            <a:pPr fontAlgn="base"/>
            <a:r>
              <a:rPr lang="en-US" sz="4300" dirty="0">
                <a:latin typeface="Aptos"/>
              </a:rPr>
              <a:t>The </a:t>
            </a:r>
            <a:r>
              <a:rPr lang="en-US" sz="4300" b="1" dirty="0">
                <a:latin typeface="Aptos"/>
              </a:rPr>
              <a:t>Decision Tree model</a:t>
            </a:r>
            <a:r>
              <a:rPr lang="en-US" sz="4300" dirty="0">
                <a:latin typeface="Aptos"/>
              </a:rPr>
              <a:t> emerged as the most accurate predictor for whether the Falcon 9 first stage will land successfully, achieving an accuracy score of </a:t>
            </a:r>
            <a:r>
              <a:rPr lang="en-US" sz="4300" b="1" dirty="0">
                <a:latin typeface="Aptos"/>
              </a:rPr>
              <a:t>0.85</a:t>
            </a:r>
            <a:r>
              <a:rPr lang="en-US" sz="4300" dirty="0">
                <a:latin typeface="Aptos"/>
              </a:rPr>
              <a:t>.​</a:t>
            </a:r>
          </a:p>
          <a:p>
            <a:pPr marL="0" indent="0" fontAlgn="base">
              <a:buNone/>
            </a:pPr>
            <a:r>
              <a:rPr lang="en-US" sz="4300" b="1" dirty="0">
                <a:latin typeface="Aptos"/>
              </a:rPr>
              <a:t>General Observations</a:t>
            </a:r>
            <a:r>
              <a:rPr lang="en-US" sz="4300" dirty="0">
                <a:latin typeface="Aptos"/>
              </a:rPr>
              <a:t>:​</a:t>
            </a:r>
          </a:p>
          <a:p>
            <a:pPr fontAlgn="base"/>
            <a:r>
              <a:rPr lang="en-US" sz="4300" dirty="0">
                <a:latin typeface="Aptos"/>
              </a:rPr>
              <a:t>SpaceX data is highly accessible, providing ample details for in-depth analysis.​</a:t>
            </a:r>
          </a:p>
          <a:p>
            <a:pPr fontAlgn="base"/>
            <a:r>
              <a:rPr lang="en-US" sz="4300" dirty="0">
                <a:latin typeface="Aptos"/>
              </a:rPr>
              <a:t>Most successful missions had payloads ranging between </a:t>
            </a:r>
            <a:r>
              <a:rPr lang="en-US" sz="4300" b="1" dirty="0">
                <a:latin typeface="Aptos"/>
              </a:rPr>
              <a:t>2,000 kg and 6,000 kg</a:t>
            </a:r>
            <a:r>
              <a:rPr lang="en-US" sz="4300" dirty="0">
                <a:latin typeface="Aptos"/>
              </a:rPr>
              <a:t>.​</a:t>
            </a:r>
          </a:p>
          <a:p>
            <a:pPr fontAlgn="base"/>
            <a:r>
              <a:rPr lang="en-US" sz="4300" dirty="0">
                <a:latin typeface="Aptos"/>
              </a:rPr>
              <a:t>All analyzed launch sites are strategically located at a safe distance from major urban areas.​</a:t>
            </a:r>
          </a:p>
          <a:p>
            <a:pPr fontAlgn="base"/>
            <a:r>
              <a:rPr lang="en-US" sz="4300" dirty="0">
                <a:latin typeface="Aptos"/>
              </a:rPr>
              <a:t>The Falcon 9 missions demonstrate a strong track record of success, regardless of payload mass, orbit type, or landing site—including drone ships in the ocean.​</a:t>
            </a:r>
          </a:p>
          <a:p>
            <a:pPr fontAlgn="base"/>
            <a:r>
              <a:rPr lang="en-US" sz="4300" dirty="0">
                <a:latin typeface="Aptos"/>
              </a:rPr>
              <a:t>The reusability of the Falcon 9 significantly reduces costs compared to competitors, coupled with its high success rate, bolstering SpaceX’s competitive position.​</a:t>
            </a:r>
          </a:p>
          <a:p>
            <a:pPr fontAlgn="base"/>
            <a:r>
              <a:rPr lang="en-US" sz="4300" dirty="0">
                <a:latin typeface="Aptos"/>
              </a:rPr>
              <a:t>In summary, considering the analyzed data, successful mission characteristics, and model performance, we confidently conclude that the </a:t>
            </a:r>
            <a:r>
              <a:rPr lang="en-US" sz="4300" b="1" dirty="0">
                <a:latin typeface="Aptos"/>
              </a:rPr>
              <a:t>Falcon 9 rocket will land successfully again</a:t>
            </a:r>
            <a:r>
              <a:rPr lang="en-US" sz="4300" dirty="0">
                <a:latin typeface="Aptos"/>
              </a:rPr>
              <a:t> in future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6400" dirty="0">
                <a:solidFill>
                  <a:schemeClr val="accent3">
                    <a:lumMod val="25000"/>
                  </a:schemeClr>
                </a:solidFill>
                <a:latin typeface="Aptos"/>
              </a:rPr>
              <a:t>Data collection methodology: </a:t>
            </a:r>
          </a:p>
          <a:p>
            <a:pPr>
              <a:lnSpc>
                <a:spcPct val="120000"/>
              </a:lnSpc>
              <a:spcBef>
                <a:spcPts val="1400"/>
              </a:spcBef>
            </a:pPr>
            <a:r>
              <a:rPr lang="en-US" sz="6400" dirty="0">
                <a:latin typeface="Aptos"/>
              </a:rPr>
              <a:t>Employed SpaceX REST API and web scraping to obtain Falcon 9 mission data..​</a:t>
            </a:r>
          </a:p>
          <a:p>
            <a:pPr marL="0" indent="0">
              <a:lnSpc>
                <a:spcPct val="120000"/>
              </a:lnSpc>
              <a:spcBef>
                <a:spcPts val="1400"/>
              </a:spcBef>
              <a:buNone/>
            </a:pPr>
            <a:r>
              <a:rPr lang="en-US" sz="6400" dirty="0">
                <a:solidFill>
                  <a:schemeClr val="accent3">
                    <a:lumMod val="25000"/>
                  </a:schemeClr>
                </a:solidFill>
                <a:latin typeface="Aptos"/>
              </a:rPr>
              <a:t>Perform data wrangling</a:t>
            </a:r>
          </a:p>
          <a:p>
            <a:pPr>
              <a:lnSpc>
                <a:spcPct val="120000"/>
              </a:lnSpc>
              <a:spcBef>
                <a:spcPts val="1400"/>
              </a:spcBef>
            </a:pPr>
            <a:r>
              <a:rPr lang="en-US" sz="6400" dirty="0">
                <a:latin typeface="Aptos"/>
              </a:rPr>
              <a:t>Conducted data wrangling, focusing on Falcon 9 data and converting outcomes into training labels </a:t>
            </a:r>
          </a:p>
          <a:p>
            <a:pPr marL="0" indent="0">
              <a:lnSpc>
                <a:spcPct val="120000"/>
              </a:lnSpc>
              <a:spcBef>
                <a:spcPts val="1400"/>
              </a:spcBef>
              <a:buNone/>
            </a:pPr>
            <a:r>
              <a:rPr lang="en-US" sz="6400" dirty="0">
                <a:solidFill>
                  <a:schemeClr val="tx1"/>
                </a:solidFill>
                <a:latin typeface="Aptos"/>
              </a:rPr>
              <a:t>Perform exploratory data analysis (EDA) using visualization and SQL:</a:t>
            </a:r>
          </a:p>
          <a:p>
            <a:pPr>
              <a:lnSpc>
                <a:spcPct val="120000"/>
              </a:lnSpc>
              <a:spcBef>
                <a:spcPts val="1400"/>
              </a:spcBef>
            </a:pPr>
            <a:r>
              <a:rPr lang="en-US" sz="6400" dirty="0">
                <a:solidFill>
                  <a:srgbClr val="1C7DDB"/>
                </a:solidFill>
                <a:latin typeface="Aptos"/>
              </a:rPr>
              <a:t>Utilized SQL and visualization tools for initial data analysis.​ </a:t>
            </a:r>
          </a:p>
          <a:p>
            <a:pPr marL="0" indent="0">
              <a:lnSpc>
                <a:spcPct val="120000"/>
              </a:lnSpc>
              <a:spcBef>
                <a:spcPts val="1400"/>
              </a:spcBef>
              <a:buNone/>
            </a:pPr>
            <a:r>
              <a:rPr lang="en-US" sz="6400" dirty="0">
                <a:solidFill>
                  <a:schemeClr val="accent3">
                    <a:lumMod val="25000"/>
                  </a:schemeClr>
                </a:solidFill>
                <a:latin typeface="Aptos"/>
              </a:rPr>
              <a:t>Perform interactive visual analytics using Folium and </a:t>
            </a:r>
            <a:r>
              <a:rPr lang="en-US" sz="6400" dirty="0" err="1">
                <a:solidFill>
                  <a:schemeClr val="accent3">
                    <a:lumMod val="25000"/>
                  </a:schemeClr>
                </a:solidFill>
                <a:latin typeface="Aptos"/>
              </a:rPr>
              <a:t>Plotly</a:t>
            </a:r>
            <a:r>
              <a:rPr lang="en-US" sz="6400" dirty="0">
                <a:solidFill>
                  <a:schemeClr val="accent3">
                    <a:lumMod val="25000"/>
                  </a:schemeClr>
                </a:solidFill>
                <a:latin typeface="Aptos"/>
              </a:rPr>
              <a:t> Dash: </a:t>
            </a:r>
          </a:p>
          <a:p>
            <a:pPr>
              <a:lnSpc>
                <a:spcPct val="120000"/>
              </a:lnSpc>
              <a:spcBef>
                <a:spcPts val="1400"/>
              </a:spcBef>
            </a:pPr>
            <a:r>
              <a:rPr lang="en-US" sz="6400" dirty="0">
                <a:latin typeface="Aptos"/>
              </a:rPr>
              <a:t>Created interactive visual analytics with Folium and </a:t>
            </a:r>
            <a:r>
              <a:rPr lang="en-US" sz="6400" dirty="0" err="1">
                <a:latin typeface="Aptos"/>
              </a:rPr>
              <a:t>Plotly</a:t>
            </a:r>
            <a:r>
              <a:rPr lang="en-US" sz="6400" dirty="0">
                <a:latin typeface="Aptos"/>
              </a:rPr>
              <a:t> Dash to examine launch sites, orbits, payloads, and mission outcomes.​</a:t>
            </a:r>
            <a:endParaRPr lang="en-US" sz="6400" dirty="0">
              <a:solidFill>
                <a:schemeClr val="accent3">
                  <a:lumMod val="25000"/>
                </a:schemeClr>
              </a:solidFill>
              <a:latin typeface="Aptos"/>
            </a:endParaRPr>
          </a:p>
          <a:p>
            <a:pPr marL="0" indent="0">
              <a:lnSpc>
                <a:spcPct val="120000"/>
              </a:lnSpc>
              <a:spcBef>
                <a:spcPts val="1400"/>
              </a:spcBef>
              <a:buNone/>
            </a:pPr>
            <a:r>
              <a:rPr lang="en-US" sz="6400" dirty="0">
                <a:solidFill>
                  <a:schemeClr val="accent3">
                    <a:lumMod val="25000"/>
                  </a:schemeClr>
                </a:solidFill>
                <a:latin typeface="Aptos"/>
              </a:rPr>
              <a:t>Perform predictive analysis using classification models</a:t>
            </a:r>
          </a:p>
          <a:p>
            <a:pPr fontAlgn="base"/>
            <a:r>
              <a:rPr lang="en-US" sz="6400" dirty="0">
                <a:latin typeface="Aptos"/>
              </a:rPr>
              <a:t>Standardized data and split into training and testing sets.​</a:t>
            </a:r>
          </a:p>
          <a:p>
            <a:pPr fontAlgn="base"/>
            <a:r>
              <a:rPr lang="en-US" sz="6400" dirty="0">
                <a:latin typeface="Aptos"/>
              </a:rPr>
              <a:t>Applied classification models, with hyperparameter tuning to enhance accuracy, producing a pipeline to predict first-stage landing success.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fontAlgn="base"/>
            <a:r>
              <a:rPr lang="en-US" sz="2400" b="1" dirty="0">
                <a:latin typeface="Aptos"/>
              </a:rPr>
              <a:t>SpaceX API</a:t>
            </a:r>
            <a:r>
              <a:rPr lang="en-US" sz="2400" dirty="0">
                <a:latin typeface="Aptos"/>
              </a:rPr>
              <a:t>: Used to gather data on Booster Version, Launch Site, Payload Mass, and Core.​</a:t>
            </a:r>
          </a:p>
          <a:p>
            <a:pPr fontAlgn="base"/>
            <a:r>
              <a:rPr lang="en-US" sz="2400" dirty="0">
                <a:latin typeface="Aptos"/>
              </a:rPr>
              <a:t>Endpoint URL: </a:t>
            </a:r>
            <a:r>
              <a:rPr lang="en-US" sz="2400" u="sng" dirty="0">
                <a:latin typeface="Aptos"/>
                <a:hlinkClick r:id="rId3"/>
              </a:rPr>
              <a:t>https://api.spacexdata.com/v4/launches/past</a:t>
            </a:r>
            <a:r>
              <a:rPr lang="en-US" sz="2400" dirty="0">
                <a:latin typeface="Aptos"/>
              </a:rPr>
              <a:t>​</a:t>
            </a:r>
          </a:p>
          <a:p>
            <a:pPr fontAlgn="base"/>
            <a:r>
              <a:rPr lang="en-US" sz="2400" dirty="0">
                <a:latin typeface="Aptos"/>
              </a:rPr>
              <a:t>Data accessed via a GET request, returned in JSON format, and converted to a Pandas </a:t>
            </a:r>
            <a:r>
              <a:rPr lang="en-US" sz="2400" dirty="0" err="1">
                <a:latin typeface="Aptos"/>
              </a:rPr>
              <a:t>DataFrame</a:t>
            </a:r>
            <a:r>
              <a:rPr lang="en-US" sz="2400" dirty="0">
                <a:latin typeface="Aptos"/>
              </a:rPr>
              <a:t> with .</a:t>
            </a:r>
            <a:r>
              <a:rPr lang="en-US" sz="2400" dirty="0" err="1">
                <a:latin typeface="Aptos"/>
              </a:rPr>
              <a:t>json_normalize</a:t>
            </a:r>
            <a:r>
              <a:rPr lang="en-US" sz="2400" dirty="0">
                <a:latin typeface="Aptos"/>
              </a:rPr>
              <a:t>().​</a:t>
            </a:r>
          </a:p>
          <a:p>
            <a:pPr fontAlgn="base"/>
            <a:r>
              <a:rPr lang="en-US" sz="2400" b="1" dirty="0">
                <a:latin typeface="Aptos"/>
              </a:rPr>
              <a:t>Web Scraping</a:t>
            </a:r>
            <a:r>
              <a:rPr lang="en-US" sz="2400" dirty="0">
                <a:latin typeface="Aptos"/>
              </a:rPr>
              <a:t>: Collected additional data, including Flight Number, Date &amp; Time, Booster Version &amp; Landing, Launch Site, Payload, and Orbit Destination.​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3D0D991-EBC0-40B9-904B-9BB4E2BB0CFD}"/>
              </a:ext>
            </a:extLst>
          </p:cNvPr>
          <p:cNvSpPr/>
          <p:nvPr/>
        </p:nvSpPr>
        <p:spPr>
          <a:xfrm>
            <a:off x="869786" y="1335878"/>
            <a:ext cx="2340138" cy="161223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Requesting data set from SpaceX API</a:t>
            </a:r>
          </a:p>
          <a:p>
            <a:pPr algn="ctr"/>
            <a:r>
              <a:rPr lang="en-GB" dirty="0"/>
              <a:t>Response= </a:t>
            </a:r>
            <a:r>
              <a:rPr lang="en-GB" dirty="0" err="1"/>
              <a:t>requests.get</a:t>
            </a:r>
            <a:r>
              <a:rPr lang="en-GB" dirty="0"/>
              <a:t>(</a:t>
            </a:r>
            <a:r>
              <a:rPr lang="en-GB" dirty="0" err="1"/>
              <a:t>spacex_url</a:t>
            </a:r>
            <a:r>
              <a:rPr lang="en-GB" dirty="0"/>
              <a:t>)</a:t>
            </a:r>
          </a:p>
        </p:txBody>
      </p:sp>
      <p:sp>
        <p:nvSpPr>
          <p:cNvPr id="7" name="Arrow: Right 6">
            <a:extLst>
              <a:ext uri="{FF2B5EF4-FFF2-40B4-BE49-F238E27FC236}">
                <a16:creationId xmlns:a16="http://schemas.microsoft.com/office/drawing/2014/main" id="{75277C6F-7AEA-4B71-8396-CDF3DD16083C}"/>
              </a:ext>
            </a:extLst>
          </p:cNvPr>
          <p:cNvSpPr/>
          <p:nvPr/>
        </p:nvSpPr>
        <p:spPr>
          <a:xfrm>
            <a:off x="3260558" y="2031138"/>
            <a:ext cx="848732" cy="24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Process 7">
            <a:extLst>
              <a:ext uri="{FF2B5EF4-FFF2-40B4-BE49-F238E27FC236}">
                <a16:creationId xmlns:a16="http://schemas.microsoft.com/office/drawing/2014/main" id="{77275D51-CFE1-48F0-B162-FFA1DCFCFFB4}"/>
              </a:ext>
            </a:extLst>
          </p:cNvPr>
          <p:cNvSpPr/>
          <p:nvPr/>
        </p:nvSpPr>
        <p:spPr>
          <a:xfrm>
            <a:off x="4109290" y="1335876"/>
            <a:ext cx="2328610" cy="16122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Response content decoding using .json() then turning into a </a:t>
            </a:r>
            <a:r>
              <a:rPr lang="en-GB" dirty="0" err="1"/>
              <a:t>dataframe</a:t>
            </a:r>
            <a:r>
              <a:rPr lang="en-GB" dirty="0"/>
              <a:t> using .</a:t>
            </a:r>
            <a:r>
              <a:rPr lang="en-GB" dirty="0" err="1"/>
              <a:t>json_normalise</a:t>
            </a:r>
            <a:r>
              <a:rPr lang="en-GB" dirty="0"/>
              <a:t>()</a:t>
            </a:r>
          </a:p>
        </p:txBody>
      </p:sp>
      <p:sp>
        <p:nvSpPr>
          <p:cNvPr id="10" name="Flowchart: Process 9">
            <a:extLst>
              <a:ext uri="{FF2B5EF4-FFF2-40B4-BE49-F238E27FC236}">
                <a16:creationId xmlns:a16="http://schemas.microsoft.com/office/drawing/2014/main" id="{1F7922F9-6BC9-40EB-A68E-5BD4CC801611}"/>
              </a:ext>
            </a:extLst>
          </p:cNvPr>
          <p:cNvSpPr/>
          <p:nvPr/>
        </p:nvSpPr>
        <p:spPr>
          <a:xfrm>
            <a:off x="7677394" y="3656106"/>
            <a:ext cx="1552074" cy="13756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Filtering </a:t>
            </a:r>
            <a:r>
              <a:rPr lang="en-GB" dirty="0" err="1"/>
              <a:t>dataframe</a:t>
            </a:r>
            <a:r>
              <a:rPr lang="en-GB" dirty="0"/>
              <a:t> and include only Falcon9 lunches</a:t>
            </a:r>
          </a:p>
        </p:txBody>
      </p:sp>
      <p:sp>
        <p:nvSpPr>
          <p:cNvPr id="11" name="Flowchart: Process 10">
            <a:extLst>
              <a:ext uri="{FF2B5EF4-FFF2-40B4-BE49-F238E27FC236}">
                <a16:creationId xmlns:a16="http://schemas.microsoft.com/office/drawing/2014/main" id="{B0FF3ABF-A1E8-417F-B79E-FB35F6D86B03}"/>
              </a:ext>
            </a:extLst>
          </p:cNvPr>
          <p:cNvSpPr/>
          <p:nvPr/>
        </p:nvSpPr>
        <p:spPr>
          <a:xfrm>
            <a:off x="877556" y="3841474"/>
            <a:ext cx="1552074" cy="11546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Exporting data to CSV</a:t>
            </a:r>
          </a:p>
        </p:txBody>
      </p:sp>
      <p:sp>
        <p:nvSpPr>
          <p:cNvPr id="12" name="Flowchart: Process 11">
            <a:extLst>
              <a:ext uri="{FF2B5EF4-FFF2-40B4-BE49-F238E27FC236}">
                <a16:creationId xmlns:a16="http://schemas.microsoft.com/office/drawing/2014/main" id="{3C464C39-62B6-4A7E-A565-6AB4AC092C9C}"/>
              </a:ext>
            </a:extLst>
          </p:cNvPr>
          <p:cNvSpPr/>
          <p:nvPr/>
        </p:nvSpPr>
        <p:spPr>
          <a:xfrm>
            <a:off x="3425999" y="3555213"/>
            <a:ext cx="3245276" cy="1618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Replacing missing values of Payload Mass column </a:t>
            </a:r>
            <a:r>
              <a:rPr lang="en-GB" dirty="0" err="1"/>
              <a:t>iwith</a:t>
            </a:r>
            <a:r>
              <a:rPr lang="en-GB" dirty="0"/>
              <a:t> calculated mean() </a:t>
            </a:r>
            <a:r>
              <a:rPr lang="en-GB" dirty="0" err="1"/>
              <a:t>fo</a:t>
            </a:r>
            <a:r>
              <a:rPr lang="en-GB" dirty="0"/>
              <a:t> r this column</a:t>
            </a:r>
          </a:p>
        </p:txBody>
      </p:sp>
      <p:sp>
        <p:nvSpPr>
          <p:cNvPr id="13" name="Flowchart: Process 12">
            <a:extLst>
              <a:ext uri="{FF2B5EF4-FFF2-40B4-BE49-F238E27FC236}">
                <a16:creationId xmlns:a16="http://schemas.microsoft.com/office/drawing/2014/main" id="{42A13AE3-40C8-4B5B-96AC-355175928B42}"/>
              </a:ext>
            </a:extLst>
          </p:cNvPr>
          <p:cNvSpPr/>
          <p:nvPr/>
        </p:nvSpPr>
        <p:spPr>
          <a:xfrm>
            <a:off x="7194890" y="1326925"/>
            <a:ext cx="1960146" cy="16122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Send a request for information on Lunches using custom functions</a:t>
            </a:r>
          </a:p>
        </p:txBody>
      </p:sp>
      <p:sp>
        <p:nvSpPr>
          <p:cNvPr id="14" name="Flowchart: Process 13">
            <a:extLst>
              <a:ext uri="{FF2B5EF4-FFF2-40B4-BE49-F238E27FC236}">
                <a16:creationId xmlns:a16="http://schemas.microsoft.com/office/drawing/2014/main" id="{B795007F-40DE-46F0-8453-512F8981E64F}"/>
              </a:ext>
            </a:extLst>
          </p:cNvPr>
          <p:cNvSpPr/>
          <p:nvPr/>
        </p:nvSpPr>
        <p:spPr>
          <a:xfrm>
            <a:off x="9912026" y="1350668"/>
            <a:ext cx="1854364" cy="14778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Construct data into dictionary</a:t>
            </a:r>
          </a:p>
        </p:txBody>
      </p:sp>
      <p:sp>
        <p:nvSpPr>
          <p:cNvPr id="17" name="Flowchart: Process 16">
            <a:extLst>
              <a:ext uri="{FF2B5EF4-FFF2-40B4-BE49-F238E27FC236}">
                <a16:creationId xmlns:a16="http://schemas.microsoft.com/office/drawing/2014/main" id="{08DE67C8-B50F-46F7-AA8F-AEF7FFDB809C}"/>
              </a:ext>
            </a:extLst>
          </p:cNvPr>
          <p:cNvSpPr/>
          <p:nvPr/>
        </p:nvSpPr>
        <p:spPr>
          <a:xfrm>
            <a:off x="9965397" y="3555213"/>
            <a:ext cx="1854363" cy="12593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Create data frame form the dictionary</a:t>
            </a:r>
          </a:p>
        </p:txBody>
      </p:sp>
      <p:sp>
        <p:nvSpPr>
          <p:cNvPr id="18" name="Arrow: Right 17">
            <a:extLst>
              <a:ext uri="{FF2B5EF4-FFF2-40B4-BE49-F238E27FC236}">
                <a16:creationId xmlns:a16="http://schemas.microsoft.com/office/drawing/2014/main" id="{EE3F5161-19EF-4559-8A14-93D5044822E8}"/>
              </a:ext>
            </a:extLst>
          </p:cNvPr>
          <p:cNvSpPr/>
          <p:nvPr/>
        </p:nvSpPr>
        <p:spPr>
          <a:xfrm>
            <a:off x="6437900" y="2017102"/>
            <a:ext cx="724903"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5B96569E-0E2C-466F-8446-965CF0BCF8EF}"/>
              </a:ext>
            </a:extLst>
          </p:cNvPr>
          <p:cNvSpPr/>
          <p:nvPr/>
        </p:nvSpPr>
        <p:spPr>
          <a:xfrm>
            <a:off x="9163549" y="2003630"/>
            <a:ext cx="724903"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133C9459-6086-48F7-9E9B-2EF668D74D9F}"/>
              </a:ext>
            </a:extLst>
          </p:cNvPr>
          <p:cNvSpPr/>
          <p:nvPr/>
        </p:nvSpPr>
        <p:spPr>
          <a:xfrm rot="5400000">
            <a:off x="10588291" y="3080958"/>
            <a:ext cx="724903"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D0B21450-1DAD-4760-AC8B-7A628909DACD}"/>
              </a:ext>
            </a:extLst>
          </p:cNvPr>
          <p:cNvSpPr/>
          <p:nvPr/>
        </p:nvSpPr>
        <p:spPr>
          <a:xfrm rot="10800000">
            <a:off x="6693436" y="4143394"/>
            <a:ext cx="972931" cy="276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BA178B25-F6C6-46BF-B219-7429003094FA}"/>
              </a:ext>
            </a:extLst>
          </p:cNvPr>
          <p:cNvSpPr/>
          <p:nvPr/>
        </p:nvSpPr>
        <p:spPr>
          <a:xfrm rot="10800000">
            <a:off x="9240494" y="4067184"/>
            <a:ext cx="724903"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517D9505-408A-454D-8070-D168744F0272}"/>
              </a:ext>
            </a:extLst>
          </p:cNvPr>
          <p:cNvSpPr/>
          <p:nvPr/>
        </p:nvSpPr>
        <p:spPr>
          <a:xfrm rot="10800000">
            <a:off x="2451791" y="4281757"/>
            <a:ext cx="974208"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D2DA3C8-CBAE-49E0-9C21-BB4C863B5BF6}"/>
              </a:ext>
            </a:extLst>
          </p:cNvPr>
          <p:cNvSpPr/>
          <p:nvPr/>
        </p:nvSpPr>
        <p:spPr>
          <a:xfrm>
            <a:off x="4299817" y="465998"/>
            <a:ext cx="2789546" cy="369332"/>
          </a:xfrm>
          <a:prstGeom prst="rect">
            <a:avLst/>
          </a:prstGeom>
        </p:spPr>
        <p:txBody>
          <a:bodyPr wrap="none">
            <a:spAutoFit/>
          </a:bodyPr>
          <a:lstStyle/>
          <a:p>
            <a:r>
              <a:rPr lang="en-US" dirty="0">
                <a:solidFill>
                  <a:srgbClr val="0B49CB"/>
                </a:solidFill>
                <a:latin typeface="Abadi"/>
              </a:rPr>
              <a:t>Data Collection-Flow chart</a:t>
            </a:r>
            <a:endParaRPr lang="en-US" dirty="0">
              <a:solidFill>
                <a:srgbClr val="0B49CB"/>
              </a:solidFill>
            </a:endParaRPr>
          </a:p>
        </p:txBody>
      </p:sp>
      <p:sp>
        <p:nvSpPr>
          <p:cNvPr id="26" name="Rectangle 25">
            <a:extLst>
              <a:ext uri="{FF2B5EF4-FFF2-40B4-BE49-F238E27FC236}">
                <a16:creationId xmlns:a16="http://schemas.microsoft.com/office/drawing/2014/main" id="{CD361353-D6FC-45A2-ABC5-212347C44919}"/>
              </a:ext>
            </a:extLst>
          </p:cNvPr>
          <p:cNvSpPr/>
          <p:nvPr/>
        </p:nvSpPr>
        <p:spPr>
          <a:xfrm>
            <a:off x="869787" y="5722677"/>
            <a:ext cx="9212676" cy="646331"/>
          </a:xfrm>
          <a:prstGeom prst="rect">
            <a:avLst/>
          </a:prstGeom>
        </p:spPr>
        <p:txBody>
          <a:bodyPr wrap="square">
            <a:spAutoFit/>
          </a:bodyPr>
          <a:lstStyle/>
          <a:p>
            <a:pPr>
              <a:lnSpc>
                <a:spcPct val="100000"/>
              </a:lnSpc>
              <a:spcBef>
                <a:spcPts val="1400"/>
              </a:spcBef>
            </a:pPr>
            <a:r>
              <a:rPr lang="en-US" dirty="0">
                <a:solidFill>
                  <a:srgbClr val="1C7DDB"/>
                </a:solidFill>
                <a:latin typeface="Abadi" panose="020B0604020104020204" pitchFamily="34" charset="0"/>
              </a:rPr>
              <a:t>Git Repository: </a:t>
            </a:r>
            <a:r>
              <a:rPr lang="en-US" dirty="0">
                <a:solidFill>
                  <a:schemeClr val="accent3">
                    <a:lumMod val="25000"/>
                  </a:schemeClr>
                </a:solidFill>
                <a:latin typeface="Abadi" panose="020B0604020104020204" pitchFamily="34" charset="0"/>
              </a:rPr>
              <a:t>https://github.com/Arony09/SpaceX-Falcon-9-first-stage-Landing-Prediction/blob/main/jupyter-labs-spacex-data-collection-api.ipynb</a:t>
            </a:r>
            <a:endParaRPr lang="en-US" dirty="0"/>
          </a:p>
        </p:txBody>
      </p:sp>
    </p:spTree>
    <p:extLst>
      <p:ext uri="{BB962C8B-B14F-4D97-AF65-F5344CB8AC3E}">
        <p14:creationId xmlns:p14="http://schemas.microsoft.com/office/powerpoint/2010/main" val="1953076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fontAlgn="base"/>
            <a:r>
              <a:rPr lang="en-US" sz="1800" b="1" dirty="0">
                <a:latin typeface="Aptos"/>
              </a:rPr>
              <a:t>Data Source</a:t>
            </a:r>
            <a:r>
              <a:rPr lang="en-US" sz="1800" dirty="0">
                <a:latin typeface="Aptos"/>
              </a:rPr>
              <a:t>: Wikipedia table for Falcon 9 launches.​</a:t>
            </a:r>
          </a:p>
          <a:p>
            <a:pPr fontAlgn="base"/>
            <a:r>
              <a:rPr lang="en-US" sz="1800" b="1" dirty="0">
                <a:latin typeface="Aptos"/>
              </a:rPr>
              <a:t>URL</a:t>
            </a:r>
            <a:r>
              <a:rPr lang="en-US" sz="1800" dirty="0">
                <a:latin typeface="Aptos"/>
              </a:rPr>
              <a:t>: </a:t>
            </a:r>
            <a:r>
              <a:rPr lang="en-US" sz="1800" u="sng" dirty="0">
                <a:latin typeface="Aptos"/>
                <a:hlinkClick r:id="rId3"/>
              </a:rPr>
              <a:t>https://en.wikipedia.org/w/index.php?title=List_of_Falcon_9_and_Falcon_Heavy_launches&amp;oldid=1027686922</a:t>
            </a:r>
            <a:r>
              <a:rPr lang="en-US" sz="1800" dirty="0">
                <a:latin typeface="Aptos"/>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FCF0D3CE-BD12-4178-89CB-5A6B81CE00E0}"/>
              </a:ext>
            </a:extLst>
          </p:cNvPr>
          <p:cNvSpPr/>
          <p:nvPr/>
        </p:nvSpPr>
        <p:spPr>
          <a:xfrm>
            <a:off x="336883" y="6104045"/>
            <a:ext cx="11101127" cy="646331"/>
          </a:xfrm>
          <a:prstGeom prst="rect">
            <a:avLst/>
          </a:prstGeom>
        </p:spPr>
        <p:txBody>
          <a:bodyPr wrap="square">
            <a:spAutoFit/>
          </a:bodyPr>
          <a:lstStyle/>
          <a:p>
            <a:r>
              <a:rPr lang="en-GB" dirty="0">
                <a:solidFill>
                  <a:srgbClr val="1C7DDB"/>
                </a:solidFill>
              </a:rPr>
              <a:t>Git Repository: </a:t>
            </a:r>
            <a:r>
              <a:rPr lang="en-GB" dirty="0"/>
              <a:t>https://github.com/Arony09/SpaceX-Falcon-9-first-stage-Landing-Prediction/blob/main/jupyter-labs-spacex-data-collection-api.ipynb</a:t>
            </a:r>
          </a:p>
        </p:txBody>
      </p:sp>
      <p:sp>
        <p:nvSpPr>
          <p:cNvPr id="7" name="Flowchart: Process 6">
            <a:extLst>
              <a:ext uri="{FF2B5EF4-FFF2-40B4-BE49-F238E27FC236}">
                <a16:creationId xmlns:a16="http://schemas.microsoft.com/office/drawing/2014/main" id="{36B9DBD8-F108-4A1D-9FF1-BD9B79E65494}"/>
              </a:ext>
            </a:extLst>
          </p:cNvPr>
          <p:cNvSpPr/>
          <p:nvPr/>
        </p:nvSpPr>
        <p:spPr>
          <a:xfrm>
            <a:off x="6173259" y="1863922"/>
            <a:ext cx="2353963" cy="7339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Used </a:t>
            </a:r>
            <a:r>
              <a:rPr lang="en-US" dirty="0" err="1"/>
              <a:t>requests.get</a:t>
            </a:r>
            <a:r>
              <a:rPr lang="en-US" dirty="0"/>
              <a:t>() to fetch HTML content.​</a:t>
            </a:r>
          </a:p>
        </p:txBody>
      </p:sp>
      <p:sp>
        <p:nvSpPr>
          <p:cNvPr id="9" name="Flowchart: Process 8">
            <a:extLst>
              <a:ext uri="{FF2B5EF4-FFF2-40B4-BE49-F238E27FC236}">
                <a16:creationId xmlns:a16="http://schemas.microsoft.com/office/drawing/2014/main" id="{97CB10F1-A2BE-4264-81C4-165A3EE67439}"/>
              </a:ext>
            </a:extLst>
          </p:cNvPr>
          <p:cNvSpPr/>
          <p:nvPr/>
        </p:nvSpPr>
        <p:spPr>
          <a:xfrm>
            <a:off x="9037619" y="3160749"/>
            <a:ext cx="2097505" cy="12605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Extracted relevant column headers from the table header </a:t>
            </a:r>
            <a:endParaRPr lang="en-GB" dirty="0"/>
          </a:p>
        </p:txBody>
      </p:sp>
      <p:sp>
        <p:nvSpPr>
          <p:cNvPr id="10" name="Flowchart: Process 9">
            <a:extLst>
              <a:ext uri="{FF2B5EF4-FFF2-40B4-BE49-F238E27FC236}">
                <a16:creationId xmlns:a16="http://schemas.microsoft.com/office/drawing/2014/main" id="{53880426-719D-4F18-A2EB-9E485A9EA7EF}"/>
              </a:ext>
            </a:extLst>
          </p:cNvPr>
          <p:cNvSpPr/>
          <p:nvPr/>
        </p:nvSpPr>
        <p:spPr>
          <a:xfrm>
            <a:off x="6096000" y="3131097"/>
            <a:ext cx="2425617" cy="12677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Populated an empty dictionary with these headers, converting it to a Pandas </a:t>
            </a:r>
            <a:r>
              <a:rPr lang="en-US" dirty="0" err="1"/>
              <a:t>DataFrame</a:t>
            </a:r>
            <a:r>
              <a:rPr lang="en-US" dirty="0"/>
              <a:t> for analysis.​</a:t>
            </a:r>
          </a:p>
        </p:txBody>
      </p:sp>
      <p:sp>
        <p:nvSpPr>
          <p:cNvPr id="12" name="Flowchart: Process 11">
            <a:extLst>
              <a:ext uri="{FF2B5EF4-FFF2-40B4-BE49-F238E27FC236}">
                <a16:creationId xmlns:a16="http://schemas.microsoft.com/office/drawing/2014/main" id="{3F046ADC-87C6-405A-AA22-3DFA2BF7B14B}"/>
              </a:ext>
            </a:extLst>
          </p:cNvPr>
          <p:cNvSpPr/>
          <p:nvPr/>
        </p:nvSpPr>
        <p:spPr>
          <a:xfrm>
            <a:off x="9037618" y="1901694"/>
            <a:ext cx="2097505" cy="7339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Created a </a:t>
            </a:r>
            <a:r>
              <a:rPr lang="en-US" dirty="0" err="1"/>
              <a:t>BeautifulSoup</a:t>
            </a:r>
            <a:r>
              <a:rPr lang="en-US" dirty="0"/>
              <a:t> object for parsing</a:t>
            </a:r>
            <a:endParaRPr lang="en-GB" dirty="0"/>
          </a:p>
        </p:txBody>
      </p:sp>
      <p:sp>
        <p:nvSpPr>
          <p:cNvPr id="15" name="Flowchart: Process 14">
            <a:extLst>
              <a:ext uri="{FF2B5EF4-FFF2-40B4-BE49-F238E27FC236}">
                <a16:creationId xmlns:a16="http://schemas.microsoft.com/office/drawing/2014/main" id="{7C0B6C96-1C64-4964-9E39-38952AF166C4}"/>
              </a:ext>
            </a:extLst>
          </p:cNvPr>
          <p:cNvSpPr/>
          <p:nvPr/>
        </p:nvSpPr>
        <p:spPr>
          <a:xfrm>
            <a:off x="7296134" y="4986024"/>
            <a:ext cx="2097505" cy="7339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Exporting the data to CSV</a:t>
            </a:r>
          </a:p>
        </p:txBody>
      </p:sp>
      <p:sp>
        <p:nvSpPr>
          <p:cNvPr id="8" name="Arrow: Right 7">
            <a:extLst>
              <a:ext uri="{FF2B5EF4-FFF2-40B4-BE49-F238E27FC236}">
                <a16:creationId xmlns:a16="http://schemas.microsoft.com/office/drawing/2014/main" id="{8295796B-84C3-42B9-B4D5-AB8B3E0E4230}"/>
              </a:ext>
            </a:extLst>
          </p:cNvPr>
          <p:cNvSpPr/>
          <p:nvPr/>
        </p:nvSpPr>
        <p:spPr>
          <a:xfrm>
            <a:off x="8567739" y="2171514"/>
            <a:ext cx="469880" cy="24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F04D74C2-9D99-4E7C-B8B7-80BA0A355DFC}"/>
              </a:ext>
            </a:extLst>
          </p:cNvPr>
          <p:cNvSpPr/>
          <p:nvPr/>
        </p:nvSpPr>
        <p:spPr>
          <a:xfrm rot="5400000">
            <a:off x="9818171" y="2821035"/>
            <a:ext cx="469880" cy="17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BF1C9776-3AAE-4457-94F0-0DEA9F12960C}"/>
              </a:ext>
            </a:extLst>
          </p:cNvPr>
          <p:cNvSpPr/>
          <p:nvPr/>
        </p:nvSpPr>
        <p:spPr>
          <a:xfrm rot="10800000">
            <a:off x="8538039" y="3575311"/>
            <a:ext cx="469880" cy="24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DA7CDD0C-D2BF-4C84-9809-212F5ABCF935}"/>
              </a:ext>
            </a:extLst>
          </p:cNvPr>
          <p:cNvSpPr/>
          <p:nvPr/>
        </p:nvSpPr>
        <p:spPr>
          <a:xfrm rot="5400000">
            <a:off x="7601202" y="4584042"/>
            <a:ext cx="469880" cy="24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elements/1.1/"/>
    <ds:schemaRef ds:uri="http://www.w3.org/XML/1998/namespace"/>
    <ds:schemaRef ds:uri="http://schemas.microsoft.com/office/infopath/2007/PartnerControls"/>
    <ds:schemaRef ds:uri="155be751-a274-42e8-93fb-f39d3b9bccc8"/>
    <ds:schemaRef ds:uri="http://purl.org/dc/terms/"/>
    <ds:schemaRef ds:uri="http://schemas.microsoft.com/office/2006/documentManagement/types"/>
    <ds:schemaRef ds:uri="http://schemas.openxmlformats.org/package/2006/metadata/core-properties"/>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440</TotalTime>
  <Words>2566</Words>
  <Application>Microsoft Office PowerPoint</Application>
  <PresentationFormat>Widescreen</PresentationFormat>
  <Paragraphs>262</Paragraphs>
  <Slides>44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Abadi</vt:lpstr>
      <vt:lpstr>Aptos</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Samanta Jerin (Doctoral Researcher)</cp:lastModifiedBy>
  <cp:revision>220</cp:revision>
  <dcterms:created xsi:type="dcterms:W3CDTF">2021-04-29T18:58:34Z</dcterms:created>
  <dcterms:modified xsi:type="dcterms:W3CDTF">2024-11-05T13:04:37Z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